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80" r:id="rId7"/>
    <p:sldId id="285" r:id="rId8"/>
    <p:sldId id="286" r:id="rId9"/>
    <p:sldId id="287" r:id="rId10"/>
    <p:sldId id="266" r:id="rId11"/>
    <p:sldId id="276" r:id="rId12"/>
    <p:sldId id="279" r:id="rId13"/>
    <p:sldId id="278" r:id="rId14"/>
    <p:sldId id="265" r:id="rId15"/>
    <p:sldId id="268" r:id="rId16"/>
    <p:sldId id="281" r:id="rId17"/>
    <p:sldId id="282" r:id="rId18"/>
    <p:sldId id="283" r:id="rId19"/>
    <p:sldId id="269" r:id="rId20"/>
    <p:sldId id="270" r:id="rId21"/>
    <p:sldId id="271" r:id="rId22"/>
    <p:sldId id="273" r:id="rId23"/>
    <p:sldId id="274" r:id="rId24"/>
    <p:sldId id="264" r:id="rId25"/>
    <p:sldId id="275" r:id="rId26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ago Silva" initials="HS" lastIdx="1" clrIdx="0">
    <p:extLst>
      <p:ext uri="{19B8F6BF-5375-455C-9EA6-DF929625EA0E}">
        <p15:presenceInfo xmlns:p15="http://schemas.microsoft.com/office/powerpoint/2012/main" userId="S::hyago.silva@vstelecom.com.br::1a355961-30fc-491b-b677-44b4bdacbd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6800"/>
    <a:srgbClr val="15FF42"/>
    <a:srgbClr val="67F983"/>
    <a:srgbClr val="FFFFFF"/>
    <a:srgbClr val="9BF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038" y="-9359"/>
            <a:ext cx="3058410" cy="153351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22418" y="0"/>
            <a:ext cx="965835" cy="916305"/>
          </a:xfrm>
          <a:custGeom>
            <a:avLst/>
            <a:gdLst/>
            <a:ahLst/>
            <a:cxnLst/>
            <a:rect l="l" t="t" r="r" b="b"/>
            <a:pathLst>
              <a:path w="965834" h="916305">
                <a:moveTo>
                  <a:pt x="506900" y="0"/>
                </a:moveTo>
                <a:lnTo>
                  <a:pt x="488345" y="0"/>
                </a:lnTo>
                <a:lnTo>
                  <a:pt x="487646" y="4151"/>
                </a:lnTo>
                <a:lnTo>
                  <a:pt x="475680" y="47486"/>
                </a:lnTo>
                <a:lnTo>
                  <a:pt x="459456" y="89850"/>
                </a:lnTo>
                <a:lnTo>
                  <a:pt x="439280" y="130944"/>
                </a:lnTo>
                <a:lnTo>
                  <a:pt x="415457" y="170467"/>
                </a:lnTo>
                <a:lnTo>
                  <a:pt x="388292" y="208123"/>
                </a:lnTo>
                <a:lnTo>
                  <a:pt x="358091" y="243610"/>
                </a:lnTo>
                <a:lnTo>
                  <a:pt x="325158" y="276632"/>
                </a:lnTo>
                <a:lnTo>
                  <a:pt x="289800" y="306888"/>
                </a:lnTo>
                <a:lnTo>
                  <a:pt x="252320" y="334079"/>
                </a:lnTo>
                <a:lnTo>
                  <a:pt x="213025" y="357908"/>
                </a:lnTo>
                <a:lnTo>
                  <a:pt x="172220" y="378075"/>
                </a:lnTo>
                <a:lnTo>
                  <a:pt x="130209" y="394280"/>
                </a:lnTo>
                <a:lnTo>
                  <a:pt x="87299" y="406225"/>
                </a:lnTo>
                <a:lnTo>
                  <a:pt x="43794" y="413612"/>
                </a:lnTo>
                <a:lnTo>
                  <a:pt x="0" y="416140"/>
                </a:lnTo>
                <a:lnTo>
                  <a:pt x="43794" y="418669"/>
                </a:lnTo>
                <a:lnTo>
                  <a:pt x="87299" y="426055"/>
                </a:lnTo>
                <a:lnTo>
                  <a:pt x="130209" y="437998"/>
                </a:lnTo>
                <a:lnTo>
                  <a:pt x="172220" y="454199"/>
                </a:lnTo>
                <a:lnTo>
                  <a:pt x="213025" y="474357"/>
                </a:lnTo>
                <a:lnTo>
                  <a:pt x="252320" y="498173"/>
                </a:lnTo>
                <a:lnTo>
                  <a:pt x="289800" y="525347"/>
                </a:lnTo>
                <a:lnTo>
                  <a:pt x="325158" y="555579"/>
                </a:lnTo>
                <a:lnTo>
                  <a:pt x="358091" y="588570"/>
                </a:lnTo>
                <a:lnTo>
                  <a:pt x="388292" y="624019"/>
                </a:lnTo>
                <a:lnTo>
                  <a:pt x="415457" y="661626"/>
                </a:lnTo>
                <a:lnTo>
                  <a:pt x="439280" y="701093"/>
                </a:lnTo>
                <a:lnTo>
                  <a:pt x="459456" y="742118"/>
                </a:lnTo>
                <a:lnTo>
                  <a:pt x="475680" y="784402"/>
                </a:lnTo>
                <a:lnTo>
                  <a:pt x="487646" y="827645"/>
                </a:lnTo>
                <a:lnTo>
                  <a:pt x="495050" y="871547"/>
                </a:lnTo>
                <a:lnTo>
                  <a:pt x="497585" y="915809"/>
                </a:lnTo>
                <a:lnTo>
                  <a:pt x="500142" y="871547"/>
                </a:lnTo>
                <a:lnTo>
                  <a:pt x="507604" y="827645"/>
                </a:lnTo>
                <a:lnTo>
                  <a:pt x="519662" y="784402"/>
                </a:lnTo>
                <a:lnTo>
                  <a:pt x="536008" y="742118"/>
                </a:lnTo>
                <a:lnTo>
                  <a:pt x="556331" y="701093"/>
                </a:lnTo>
                <a:lnTo>
                  <a:pt x="580323" y="661626"/>
                </a:lnTo>
                <a:lnTo>
                  <a:pt x="607673" y="624019"/>
                </a:lnTo>
                <a:lnTo>
                  <a:pt x="638073" y="588570"/>
                </a:lnTo>
                <a:lnTo>
                  <a:pt x="671212" y="555579"/>
                </a:lnTo>
                <a:lnTo>
                  <a:pt x="706783" y="525347"/>
                </a:lnTo>
                <a:lnTo>
                  <a:pt x="744474" y="498173"/>
                </a:lnTo>
                <a:lnTo>
                  <a:pt x="783977" y="474357"/>
                </a:lnTo>
                <a:lnTo>
                  <a:pt x="824982" y="454199"/>
                </a:lnTo>
                <a:lnTo>
                  <a:pt x="867181" y="437998"/>
                </a:lnTo>
                <a:lnTo>
                  <a:pt x="910262" y="426055"/>
                </a:lnTo>
                <a:lnTo>
                  <a:pt x="953918" y="418669"/>
                </a:lnTo>
                <a:lnTo>
                  <a:pt x="965602" y="417996"/>
                </a:lnTo>
                <a:lnTo>
                  <a:pt x="965602" y="414284"/>
                </a:lnTo>
                <a:lnTo>
                  <a:pt x="910262" y="406225"/>
                </a:lnTo>
                <a:lnTo>
                  <a:pt x="867181" y="394280"/>
                </a:lnTo>
                <a:lnTo>
                  <a:pt x="824982" y="378075"/>
                </a:lnTo>
                <a:lnTo>
                  <a:pt x="783977" y="357908"/>
                </a:lnTo>
                <a:lnTo>
                  <a:pt x="744474" y="334079"/>
                </a:lnTo>
                <a:lnTo>
                  <a:pt x="706783" y="306888"/>
                </a:lnTo>
                <a:lnTo>
                  <a:pt x="671212" y="276632"/>
                </a:lnTo>
                <a:lnTo>
                  <a:pt x="638073" y="243610"/>
                </a:lnTo>
                <a:lnTo>
                  <a:pt x="607673" y="208123"/>
                </a:lnTo>
                <a:lnTo>
                  <a:pt x="580323" y="170467"/>
                </a:lnTo>
                <a:lnTo>
                  <a:pt x="556331" y="130944"/>
                </a:lnTo>
                <a:lnTo>
                  <a:pt x="536008" y="89850"/>
                </a:lnTo>
                <a:lnTo>
                  <a:pt x="519662" y="47486"/>
                </a:lnTo>
                <a:lnTo>
                  <a:pt x="507604" y="4151"/>
                </a:lnTo>
                <a:lnTo>
                  <a:pt x="506900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322494" y="0"/>
            <a:ext cx="965835" cy="916305"/>
          </a:xfrm>
          <a:custGeom>
            <a:avLst/>
            <a:gdLst/>
            <a:ahLst/>
            <a:cxnLst/>
            <a:rect l="l" t="t" r="r" b="b"/>
            <a:pathLst>
              <a:path w="965834" h="916305">
                <a:moveTo>
                  <a:pt x="497446" y="915851"/>
                </a:moveTo>
                <a:lnTo>
                  <a:pt x="494912" y="871590"/>
                </a:lnTo>
                <a:lnTo>
                  <a:pt x="487512" y="827689"/>
                </a:lnTo>
                <a:lnTo>
                  <a:pt x="475551" y="784447"/>
                </a:lnTo>
                <a:lnTo>
                  <a:pt x="459335" y="742164"/>
                </a:lnTo>
                <a:lnTo>
                  <a:pt x="439169" y="701140"/>
                </a:lnTo>
                <a:lnTo>
                  <a:pt x="415356" y="661676"/>
                </a:lnTo>
                <a:lnTo>
                  <a:pt x="388202" y="624069"/>
                </a:lnTo>
                <a:lnTo>
                  <a:pt x="358013" y="588621"/>
                </a:lnTo>
                <a:lnTo>
                  <a:pt x="325092" y="555632"/>
                </a:lnTo>
                <a:lnTo>
                  <a:pt x="289746" y="525401"/>
                </a:lnTo>
                <a:lnTo>
                  <a:pt x="252278" y="498227"/>
                </a:lnTo>
                <a:lnTo>
                  <a:pt x="212993" y="474412"/>
                </a:lnTo>
                <a:lnTo>
                  <a:pt x="172198" y="454254"/>
                </a:lnTo>
                <a:lnTo>
                  <a:pt x="130196" y="438054"/>
                </a:lnTo>
                <a:lnTo>
                  <a:pt x="87292" y="426111"/>
                </a:lnTo>
                <a:lnTo>
                  <a:pt x="43792" y="418726"/>
                </a:lnTo>
                <a:lnTo>
                  <a:pt x="0" y="416197"/>
                </a:lnTo>
                <a:lnTo>
                  <a:pt x="43792" y="413668"/>
                </a:lnTo>
                <a:lnTo>
                  <a:pt x="87292" y="406282"/>
                </a:lnTo>
                <a:lnTo>
                  <a:pt x="130196" y="394336"/>
                </a:lnTo>
                <a:lnTo>
                  <a:pt x="172198" y="378130"/>
                </a:lnTo>
                <a:lnTo>
                  <a:pt x="212993" y="357964"/>
                </a:lnTo>
                <a:lnTo>
                  <a:pt x="252278" y="334135"/>
                </a:lnTo>
                <a:lnTo>
                  <a:pt x="289746" y="306942"/>
                </a:lnTo>
                <a:lnTo>
                  <a:pt x="325092" y="276686"/>
                </a:lnTo>
                <a:lnTo>
                  <a:pt x="358013" y="243663"/>
                </a:lnTo>
                <a:lnTo>
                  <a:pt x="388202" y="208175"/>
                </a:lnTo>
                <a:lnTo>
                  <a:pt x="415356" y="170519"/>
                </a:lnTo>
                <a:lnTo>
                  <a:pt x="439169" y="130995"/>
                </a:lnTo>
                <a:lnTo>
                  <a:pt x="459335" y="89901"/>
                </a:lnTo>
                <a:lnTo>
                  <a:pt x="475551" y="47536"/>
                </a:lnTo>
                <a:lnTo>
                  <a:pt x="487512" y="4199"/>
                </a:lnTo>
                <a:lnTo>
                  <a:pt x="488218" y="0"/>
                </a:lnTo>
              </a:path>
              <a:path w="965834" h="916305">
                <a:moveTo>
                  <a:pt x="506756" y="0"/>
                </a:moveTo>
                <a:lnTo>
                  <a:pt x="519533" y="47536"/>
                </a:lnTo>
                <a:lnTo>
                  <a:pt x="535885" y="89901"/>
                </a:lnTo>
                <a:lnTo>
                  <a:pt x="556217" y="130995"/>
                </a:lnTo>
                <a:lnTo>
                  <a:pt x="580217" y="170519"/>
                </a:lnTo>
                <a:lnTo>
                  <a:pt x="607578" y="208175"/>
                </a:lnTo>
                <a:lnTo>
                  <a:pt x="637988" y="243663"/>
                </a:lnTo>
                <a:lnTo>
                  <a:pt x="671138" y="276686"/>
                </a:lnTo>
                <a:lnTo>
                  <a:pt x="706718" y="306942"/>
                </a:lnTo>
                <a:lnTo>
                  <a:pt x="744419" y="334135"/>
                </a:lnTo>
                <a:lnTo>
                  <a:pt x="783931" y="357964"/>
                </a:lnTo>
                <a:lnTo>
                  <a:pt x="824944" y="378130"/>
                </a:lnTo>
                <a:lnTo>
                  <a:pt x="867149" y="394336"/>
                </a:lnTo>
                <a:lnTo>
                  <a:pt x="910235" y="406282"/>
                </a:lnTo>
                <a:lnTo>
                  <a:pt x="953893" y="413668"/>
                </a:lnTo>
                <a:lnTo>
                  <a:pt x="965528" y="414338"/>
                </a:lnTo>
              </a:path>
              <a:path w="965834" h="916305">
                <a:moveTo>
                  <a:pt x="965528" y="418056"/>
                </a:moveTo>
                <a:lnTo>
                  <a:pt x="910235" y="426111"/>
                </a:lnTo>
                <a:lnTo>
                  <a:pt x="867149" y="438054"/>
                </a:lnTo>
                <a:lnTo>
                  <a:pt x="824944" y="454254"/>
                </a:lnTo>
                <a:lnTo>
                  <a:pt x="783931" y="474412"/>
                </a:lnTo>
                <a:lnTo>
                  <a:pt x="744419" y="498227"/>
                </a:lnTo>
                <a:lnTo>
                  <a:pt x="706718" y="525401"/>
                </a:lnTo>
                <a:lnTo>
                  <a:pt x="671138" y="555632"/>
                </a:lnTo>
                <a:lnTo>
                  <a:pt x="637988" y="588621"/>
                </a:lnTo>
                <a:lnTo>
                  <a:pt x="607578" y="624069"/>
                </a:lnTo>
                <a:lnTo>
                  <a:pt x="580217" y="661676"/>
                </a:lnTo>
                <a:lnTo>
                  <a:pt x="556217" y="701140"/>
                </a:lnTo>
                <a:lnTo>
                  <a:pt x="535885" y="742164"/>
                </a:lnTo>
                <a:lnTo>
                  <a:pt x="519533" y="784447"/>
                </a:lnTo>
                <a:lnTo>
                  <a:pt x="507469" y="827689"/>
                </a:lnTo>
                <a:lnTo>
                  <a:pt x="500003" y="871590"/>
                </a:lnTo>
                <a:lnTo>
                  <a:pt x="497446" y="915851"/>
                </a:lnTo>
              </a:path>
            </a:pathLst>
          </a:custGeom>
          <a:ln w="18718">
            <a:solidFill>
              <a:srgbClr val="36D6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7322418" y="840931"/>
            <a:ext cx="965835" cy="1000125"/>
          </a:xfrm>
          <a:custGeom>
            <a:avLst/>
            <a:gdLst/>
            <a:ahLst/>
            <a:cxnLst/>
            <a:rect l="l" t="t" r="r" b="b"/>
            <a:pathLst>
              <a:path w="965834" h="1000125">
                <a:moveTo>
                  <a:pt x="497585" y="0"/>
                </a:moveTo>
                <a:lnTo>
                  <a:pt x="495050" y="44382"/>
                </a:lnTo>
                <a:lnTo>
                  <a:pt x="487646" y="88390"/>
                </a:lnTo>
                <a:lnTo>
                  <a:pt x="475680" y="131726"/>
                </a:lnTo>
                <a:lnTo>
                  <a:pt x="459456" y="174089"/>
                </a:lnTo>
                <a:lnTo>
                  <a:pt x="439280" y="215183"/>
                </a:lnTo>
                <a:lnTo>
                  <a:pt x="415457" y="254706"/>
                </a:lnTo>
                <a:lnTo>
                  <a:pt x="388292" y="292362"/>
                </a:lnTo>
                <a:lnTo>
                  <a:pt x="358091" y="327849"/>
                </a:lnTo>
                <a:lnTo>
                  <a:pt x="325158" y="360871"/>
                </a:lnTo>
                <a:lnTo>
                  <a:pt x="289800" y="391127"/>
                </a:lnTo>
                <a:lnTo>
                  <a:pt x="252320" y="418319"/>
                </a:lnTo>
                <a:lnTo>
                  <a:pt x="213025" y="442147"/>
                </a:lnTo>
                <a:lnTo>
                  <a:pt x="172220" y="462314"/>
                </a:lnTo>
                <a:lnTo>
                  <a:pt x="130209" y="478519"/>
                </a:lnTo>
                <a:lnTo>
                  <a:pt x="87299" y="490464"/>
                </a:lnTo>
                <a:lnTo>
                  <a:pt x="43794" y="497851"/>
                </a:lnTo>
                <a:lnTo>
                  <a:pt x="0" y="500379"/>
                </a:lnTo>
                <a:lnTo>
                  <a:pt x="43794" y="502908"/>
                </a:lnTo>
                <a:lnTo>
                  <a:pt x="87299" y="510294"/>
                </a:lnTo>
                <a:lnTo>
                  <a:pt x="130209" y="522237"/>
                </a:lnTo>
                <a:lnTo>
                  <a:pt x="172220" y="538438"/>
                </a:lnTo>
                <a:lnTo>
                  <a:pt x="213025" y="558596"/>
                </a:lnTo>
                <a:lnTo>
                  <a:pt x="252320" y="582412"/>
                </a:lnTo>
                <a:lnTo>
                  <a:pt x="289800" y="609586"/>
                </a:lnTo>
                <a:lnTo>
                  <a:pt x="325158" y="639819"/>
                </a:lnTo>
                <a:lnTo>
                  <a:pt x="358091" y="672809"/>
                </a:lnTo>
                <a:lnTo>
                  <a:pt x="388292" y="708258"/>
                </a:lnTo>
                <a:lnTo>
                  <a:pt x="415457" y="745865"/>
                </a:lnTo>
                <a:lnTo>
                  <a:pt x="439280" y="785332"/>
                </a:lnTo>
                <a:lnTo>
                  <a:pt x="459456" y="826357"/>
                </a:lnTo>
                <a:lnTo>
                  <a:pt x="475680" y="868641"/>
                </a:lnTo>
                <a:lnTo>
                  <a:pt x="487646" y="911884"/>
                </a:lnTo>
                <a:lnTo>
                  <a:pt x="495050" y="955786"/>
                </a:lnTo>
                <a:lnTo>
                  <a:pt x="497585" y="1000048"/>
                </a:lnTo>
                <a:lnTo>
                  <a:pt x="500142" y="955786"/>
                </a:lnTo>
                <a:lnTo>
                  <a:pt x="507604" y="911884"/>
                </a:lnTo>
                <a:lnTo>
                  <a:pt x="519662" y="868641"/>
                </a:lnTo>
                <a:lnTo>
                  <a:pt x="536008" y="826357"/>
                </a:lnTo>
                <a:lnTo>
                  <a:pt x="556331" y="785332"/>
                </a:lnTo>
                <a:lnTo>
                  <a:pt x="580323" y="745865"/>
                </a:lnTo>
                <a:lnTo>
                  <a:pt x="607673" y="708258"/>
                </a:lnTo>
                <a:lnTo>
                  <a:pt x="638073" y="672809"/>
                </a:lnTo>
                <a:lnTo>
                  <a:pt x="671212" y="639819"/>
                </a:lnTo>
                <a:lnTo>
                  <a:pt x="706783" y="609586"/>
                </a:lnTo>
                <a:lnTo>
                  <a:pt x="744474" y="582412"/>
                </a:lnTo>
                <a:lnTo>
                  <a:pt x="783977" y="558596"/>
                </a:lnTo>
                <a:lnTo>
                  <a:pt x="824982" y="538438"/>
                </a:lnTo>
                <a:lnTo>
                  <a:pt x="867181" y="522237"/>
                </a:lnTo>
                <a:lnTo>
                  <a:pt x="910262" y="510294"/>
                </a:lnTo>
                <a:lnTo>
                  <a:pt x="953918" y="502908"/>
                </a:lnTo>
                <a:lnTo>
                  <a:pt x="965602" y="502235"/>
                </a:lnTo>
                <a:lnTo>
                  <a:pt x="965602" y="498524"/>
                </a:lnTo>
                <a:lnTo>
                  <a:pt x="910262" y="490464"/>
                </a:lnTo>
                <a:lnTo>
                  <a:pt x="867181" y="478519"/>
                </a:lnTo>
                <a:lnTo>
                  <a:pt x="824982" y="462314"/>
                </a:lnTo>
                <a:lnTo>
                  <a:pt x="783977" y="442147"/>
                </a:lnTo>
                <a:lnTo>
                  <a:pt x="744474" y="418319"/>
                </a:lnTo>
                <a:lnTo>
                  <a:pt x="706783" y="391127"/>
                </a:lnTo>
                <a:lnTo>
                  <a:pt x="671212" y="360871"/>
                </a:lnTo>
                <a:lnTo>
                  <a:pt x="638073" y="327849"/>
                </a:lnTo>
                <a:lnTo>
                  <a:pt x="607673" y="292362"/>
                </a:lnTo>
                <a:lnTo>
                  <a:pt x="580323" y="254706"/>
                </a:lnTo>
                <a:lnTo>
                  <a:pt x="556331" y="215183"/>
                </a:lnTo>
                <a:lnTo>
                  <a:pt x="536008" y="174089"/>
                </a:lnTo>
                <a:lnTo>
                  <a:pt x="519662" y="131726"/>
                </a:lnTo>
                <a:lnTo>
                  <a:pt x="507604" y="88390"/>
                </a:lnTo>
                <a:lnTo>
                  <a:pt x="500142" y="44382"/>
                </a:lnTo>
                <a:lnTo>
                  <a:pt x="497585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7322494" y="840982"/>
            <a:ext cx="965835" cy="1000125"/>
          </a:xfrm>
          <a:custGeom>
            <a:avLst/>
            <a:gdLst/>
            <a:ahLst/>
            <a:cxnLst/>
            <a:rect l="l" t="t" r="r" b="b"/>
            <a:pathLst>
              <a:path w="965834" h="1000125">
                <a:moveTo>
                  <a:pt x="497446" y="1000043"/>
                </a:moveTo>
                <a:lnTo>
                  <a:pt x="494912" y="955780"/>
                </a:lnTo>
                <a:lnTo>
                  <a:pt x="487512" y="911877"/>
                </a:lnTo>
                <a:lnTo>
                  <a:pt x="475551" y="868634"/>
                </a:lnTo>
                <a:lnTo>
                  <a:pt x="459335" y="826350"/>
                </a:lnTo>
                <a:lnTo>
                  <a:pt x="439169" y="785325"/>
                </a:lnTo>
                <a:lnTo>
                  <a:pt x="415356" y="745859"/>
                </a:lnTo>
                <a:lnTo>
                  <a:pt x="388202" y="708252"/>
                </a:lnTo>
                <a:lnTo>
                  <a:pt x="358013" y="672803"/>
                </a:lnTo>
                <a:lnTo>
                  <a:pt x="325092" y="639813"/>
                </a:lnTo>
                <a:lnTo>
                  <a:pt x="289746" y="609581"/>
                </a:lnTo>
                <a:lnTo>
                  <a:pt x="252278" y="582408"/>
                </a:lnTo>
                <a:lnTo>
                  <a:pt x="212993" y="558592"/>
                </a:lnTo>
                <a:lnTo>
                  <a:pt x="172198" y="538434"/>
                </a:lnTo>
                <a:lnTo>
                  <a:pt x="130196" y="522234"/>
                </a:lnTo>
                <a:lnTo>
                  <a:pt x="87292" y="510291"/>
                </a:lnTo>
                <a:lnTo>
                  <a:pt x="43792" y="502905"/>
                </a:lnTo>
                <a:lnTo>
                  <a:pt x="0" y="500377"/>
                </a:lnTo>
                <a:lnTo>
                  <a:pt x="43792" y="497848"/>
                </a:lnTo>
                <a:lnTo>
                  <a:pt x="87292" y="490462"/>
                </a:lnTo>
                <a:lnTo>
                  <a:pt x="130196" y="478516"/>
                </a:lnTo>
                <a:lnTo>
                  <a:pt x="172198" y="462310"/>
                </a:lnTo>
                <a:lnTo>
                  <a:pt x="212993" y="442144"/>
                </a:lnTo>
                <a:lnTo>
                  <a:pt x="252278" y="418315"/>
                </a:lnTo>
                <a:lnTo>
                  <a:pt x="289746" y="391123"/>
                </a:lnTo>
                <a:lnTo>
                  <a:pt x="325092" y="360867"/>
                </a:lnTo>
                <a:lnTo>
                  <a:pt x="358013" y="327845"/>
                </a:lnTo>
                <a:lnTo>
                  <a:pt x="388202" y="292357"/>
                </a:lnTo>
                <a:lnTo>
                  <a:pt x="415356" y="254702"/>
                </a:lnTo>
                <a:lnTo>
                  <a:pt x="439169" y="215179"/>
                </a:lnTo>
                <a:lnTo>
                  <a:pt x="459335" y="174086"/>
                </a:lnTo>
                <a:lnTo>
                  <a:pt x="475551" y="131723"/>
                </a:lnTo>
                <a:lnTo>
                  <a:pt x="487512" y="88388"/>
                </a:lnTo>
                <a:lnTo>
                  <a:pt x="494912" y="44380"/>
                </a:lnTo>
                <a:lnTo>
                  <a:pt x="497446" y="0"/>
                </a:lnTo>
                <a:lnTo>
                  <a:pt x="500003" y="44380"/>
                </a:lnTo>
                <a:lnTo>
                  <a:pt x="507469" y="88388"/>
                </a:lnTo>
                <a:lnTo>
                  <a:pt x="519533" y="131723"/>
                </a:lnTo>
                <a:lnTo>
                  <a:pt x="535885" y="174086"/>
                </a:lnTo>
                <a:lnTo>
                  <a:pt x="556217" y="215179"/>
                </a:lnTo>
                <a:lnTo>
                  <a:pt x="580217" y="254702"/>
                </a:lnTo>
                <a:lnTo>
                  <a:pt x="607578" y="292357"/>
                </a:lnTo>
                <a:lnTo>
                  <a:pt x="637988" y="327845"/>
                </a:lnTo>
                <a:lnTo>
                  <a:pt x="671138" y="360867"/>
                </a:lnTo>
                <a:lnTo>
                  <a:pt x="706718" y="391123"/>
                </a:lnTo>
                <a:lnTo>
                  <a:pt x="744419" y="418315"/>
                </a:lnTo>
                <a:lnTo>
                  <a:pt x="783931" y="442144"/>
                </a:lnTo>
                <a:lnTo>
                  <a:pt x="824944" y="462310"/>
                </a:lnTo>
                <a:lnTo>
                  <a:pt x="867149" y="478516"/>
                </a:lnTo>
                <a:lnTo>
                  <a:pt x="910235" y="490462"/>
                </a:lnTo>
                <a:lnTo>
                  <a:pt x="953893" y="497848"/>
                </a:lnTo>
                <a:lnTo>
                  <a:pt x="965528" y="498518"/>
                </a:lnTo>
              </a:path>
              <a:path w="965834" h="1000125">
                <a:moveTo>
                  <a:pt x="965528" y="502236"/>
                </a:moveTo>
                <a:lnTo>
                  <a:pt x="910235" y="510291"/>
                </a:lnTo>
                <a:lnTo>
                  <a:pt x="867149" y="522234"/>
                </a:lnTo>
                <a:lnTo>
                  <a:pt x="824944" y="538434"/>
                </a:lnTo>
                <a:lnTo>
                  <a:pt x="783931" y="558592"/>
                </a:lnTo>
                <a:lnTo>
                  <a:pt x="744419" y="582408"/>
                </a:lnTo>
                <a:lnTo>
                  <a:pt x="706718" y="609581"/>
                </a:lnTo>
                <a:lnTo>
                  <a:pt x="671138" y="639813"/>
                </a:lnTo>
                <a:lnTo>
                  <a:pt x="637988" y="672803"/>
                </a:lnTo>
                <a:lnTo>
                  <a:pt x="607578" y="708252"/>
                </a:lnTo>
                <a:lnTo>
                  <a:pt x="580217" y="745859"/>
                </a:lnTo>
                <a:lnTo>
                  <a:pt x="556217" y="785325"/>
                </a:lnTo>
                <a:lnTo>
                  <a:pt x="535885" y="826350"/>
                </a:lnTo>
                <a:lnTo>
                  <a:pt x="519533" y="868634"/>
                </a:lnTo>
                <a:lnTo>
                  <a:pt x="507469" y="911877"/>
                </a:lnTo>
                <a:lnTo>
                  <a:pt x="500003" y="955780"/>
                </a:lnTo>
                <a:lnTo>
                  <a:pt x="497446" y="1000043"/>
                </a:lnTo>
              </a:path>
            </a:pathLst>
          </a:custGeom>
          <a:ln w="18718">
            <a:solidFill>
              <a:srgbClr val="36D6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7297222" y="0"/>
            <a:ext cx="991235" cy="1841500"/>
          </a:xfrm>
          <a:custGeom>
            <a:avLst/>
            <a:gdLst/>
            <a:ahLst/>
            <a:cxnLst/>
            <a:rect l="l" t="t" r="r" b="b"/>
            <a:pathLst>
              <a:path w="991234" h="1841500">
                <a:moveTo>
                  <a:pt x="990800" y="1841026"/>
                </a:moveTo>
                <a:lnTo>
                  <a:pt x="0" y="1841026"/>
                </a:lnTo>
                <a:lnTo>
                  <a:pt x="0" y="0"/>
                </a:lnTo>
              </a:path>
            </a:pathLst>
          </a:custGeom>
          <a:ln w="38157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7601057" y="2326970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231902" y="0"/>
                </a:moveTo>
                <a:lnTo>
                  <a:pt x="208788" y="0"/>
                </a:lnTo>
                <a:lnTo>
                  <a:pt x="185801" y="2870"/>
                </a:lnTo>
                <a:lnTo>
                  <a:pt x="141097" y="14389"/>
                </a:lnTo>
                <a:lnTo>
                  <a:pt x="110236" y="29514"/>
                </a:lnTo>
                <a:lnTo>
                  <a:pt x="100076" y="35267"/>
                </a:lnTo>
                <a:lnTo>
                  <a:pt x="64770" y="64795"/>
                </a:lnTo>
                <a:lnTo>
                  <a:pt x="35306" y="100076"/>
                </a:lnTo>
                <a:lnTo>
                  <a:pt x="29591" y="110147"/>
                </a:lnTo>
                <a:lnTo>
                  <a:pt x="23749" y="120230"/>
                </a:lnTo>
                <a:lnTo>
                  <a:pt x="7239" y="163423"/>
                </a:lnTo>
                <a:lnTo>
                  <a:pt x="1524" y="197269"/>
                </a:lnTo>
                <a:lnTo>
                  <a:pt x="0" y="208788"/>
                </a:lnTo>
                <a:lnTo>
                  <a:pt x="0" y="220306"/>
                </a:lnTo>
                <a:lnTo>
                  <a:pt x="0" y="231825"/>
                </a:lnTo>
                <a:lnTo>
                  <a:pt x="1524" y="243344"/>
                </a:lnTo>
                <a:lnTo>
                  <a:pt x="10795" y="287985"/>
                </a:lnTo>
                <a:lnTo>
                  <a:pt x="29591" y="330466"/>
                </a:lnTo>
                <a:lnTo>
                  <a:pt x="56896" y="367182"/>
                </a:lnTo>
                <a:lnTo>
                  <a:pt x="82169" y="390944"/>
                </a:lnTo>
                <a:lnTo>
                  <a:pt x="90805" y="398145"/>
                </a:lnTo>
                <a:lnTo>
                  <a:pt x="131064" y="421182"/>
                </a:lnTo>
                <a:lnTo>
                  <a:pt x="175006" y="434860"/>
                </a:lnTo>
                <a:lnTo>
                  <a:pt x="185801" y="437019"/>
                </a:lnTo>
                <a:lnTo>
                  <a:pt x="208788" y="439902"/>
                </a:lnTo>
                <a:lnTo>
                  <a:pt x="220345" y="439902"/>
                </a:lnTo>
                <a:lnTo>
                  <a:pt x="220345" y="440626"/>
                </a:lnTo>
                <a:lnTo>
                  <a:pt x="231902" y="440626"/>
                </a:lnTo>
                <a:lnTo>
                  <a:pt x="243332" y="439178"/>
                </a:lnTo>
                <a:lnTo>
                  <a:pt x="254889" y="437743"/>
                </a:lnTo>
                <a:lnTo>
                  <a:pt x="309626" y="421182"/>
                </a:lnTo>
                <a:lnTo>
                  <a:pt x="349250" y="398145"/>
                </a:lnTo>
                <a:lnTo>
                  <a:pt x="383794" y="367182"/>
                </a:lnTo>
                <a:lnTo>
                  <a:pt x="390906" y="358546"/>
                </a:lnTo>
                <a:lnTo>
                  <a:pt x="398145" y="349910"/>
                </a:lnTo>
                <a:lnTo>
                  <a:pt x="421259" y="309587"/>
                </a:lnTo>
                <a:lnTo>
                  <a:pt x="434848" y="265671"/>
                </a:lnTo>
                <a:lnTo>
                  <a:pt x="437007" y="254863"/>
                </a:lnTo>
                <a:lnTo>
                  <a:pt x="438531" y="243344"/>
                </a:lnTo>
                <a:lnTo>
                  <a:pt x="439928" y="231825"/>
                </a:lnTo>
                <a:lnTo>
                  <a:pt x="439928" y="220306"/>
                </a:lnTo>
                <a:lnTo>
                  <a:pt x="440690" y="220306"/>
                </a:lnTo>
                <a:lnTo>
                  <a:pt x="440690" y="208788"/>
                </a:lnTo>
                <a:lnTo>
                  <a:pt x="439166" y="197269"/>
                </a:lnTo>
                <a:lnTo>
                  <a:pt x="437769" y="185750"/>
                </a:lnTo>
                <a:lnTo>
                  <a:pt x="426212" y="141109"/>
                </a:lnTo>
                <a:lnTo>
                  <a:pt x="411099" y="110147"/>
                </a:lnTo>
                <a:lnTo>
                  <a:pt x="405384" y="100076"/>
                </a:lnTo>
                <a:lnTo>
                  <a:pt x="398907" y="90716"/>
                </a:lnTo>
                <a:lnTo>
                  <a:pt x="391668" y="81343"/>
                </a:lnTo>
                <a:lnTo>
                  <a:pt x="383794" y="72707"/>
                </a:lnTo>
                <a:lnTo>
                  <a:pt x="375793" y="64795"/>
                </a:lnTo>
                <a:lnTo>
                  <a:pt x="367919" y="56870"/>
                </a:lnTo>
                <a:lnTo>
                  <a:pt x="359283" y="48958"/>
                </a:lnTo>
                <a:lnTo>
                  <a:pt x="349885" y="41757"/>
                </a:lnTo>
                <a:lnTo>
                  <a:pt x="340614" y="35267"/>
                </a:lnTo>
                <a:lnTo>
                  <a:pt x="330454" y="29514"/>
                </a:lnTo>
                <a:lnTo>
                  <a:pt x="320421" y="23749"/>
                </a:lnTo>
                <a:lnTo>
                  <a:pt x="277241" y="7188"/>
                </a:lnTo>
                <a:lnTo>
                  <a:pt x="254889" y="2870"/>
                </a:lnTo>
                <a:lnTo>
                  <a:pt x="231902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7601124" y="232700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220311"/>
                </a:moveTo>
                <a:lnTo>
                  <a:pt x="0" y="208792"/>
                </a:lnTo>
                <a:lnTo>
                  <a:pt x="1396" y="197273"/>
                </a:lnTo>
                <a:lnTo>
                  <a:pt x="2793" y="185753"/>
                </a:lnTo>
                <a:lnTo>
                  <a:pt x="14350" y="141112"/>
                </a:lnTo>
                <a:lnTo>
                  <a:pt x="35305" y="100077"/>
                </a:lnTo>
                <a:lnTo>
                  <a:pt x="64768" y="64796"/>
                </a:lnTo>
                <a:lnTo>
                  <a:pt x="100073" y="35281"/>
                </a:lnTo>
                <a:lnTo>
                  <a:pt x="141093" y="14402"/>
                </a:lnTo>
                <a:lnTo>
                  <a:pt x="185669" y="2882"/>
                </a:lnTo>
                <a:lnTo>
                  <a:pt x="197226" y="1447"/>
                </a:lnTo>
                <a:lnTo>
                  <a:pt x="208782" y="0"/>
                </a:lnTo>
                <a:lnTo>
                  <a:pt x="220212" y="0"/>
                </a:lnTo>
                <a:lnTo>
                  <a:pt x="231769" y="0"/>
                </a:lnTo>
                <a:lnTo>
                  <a:pt x="243325" y="1447"/>
                </a:lnTo>
                <a:lnTo>
                  <a:pt x="288663" y="10807"/>
                </a:lnTo>
                <a:lnTo>
                  <a:pt x="330445" y="29515"/>
                </a:lnTo>
                <a:lnTo>
                  <a:pt x="367909" y="56884"/>
                </a:lnTo>
                <a:lnTo>
                  <a:pt x="398770" y="90717"/>
                </a:lnTo>
                <a:lnTo>
                  <a:pt x="421883" y="131041"/>
                </a:lnTo>
                <a:lnTo>
                  <a:pt x="435472" y="174234"/>
                </a:lnTo>
                <a:lnTo>
                  <a:pt x="440551" y="208792"/>
                </a:lnTo>
                <a:lnTo>
                  <a:pt x="440551" y="220311"/>
                </a:lnTo>
                <a:lnTo>
                  <a:pt x="439789" y="220311"/>
                </a:lnTo>
                <a:lnTo>
                  <a:pt x="439789" y="231830"/>
                </a:lnTo>
                <a:lnTo>
                  <a:pt x="438393" y="243362"/>
                </a:lnTo>
                <a:lnTo>
                  <a:pt x="436996" y="254881"/>
                </a:lnTo>
                <a:lnTo>
                  <a:pt x="434837" y="265676"/>
                </a:lnTo>
                <a:lnTo>
                  <a:pt x="432678" y="277195"/>
                </a:lnTo>
                <a:lnTo>
                  <a:pt x="428995" y="287990"/>
                </a:lnTo>
                <a:lnTo>
                  <a:pt x="425439" y="298786"/>
                </a:lnTo>
                <a:lnTo>
                  <a:pt x="421121" y="309594"/>
                </a:lnTo>
                <a:lnTo>
                  <a:pt x="398135" y="349917"/>
                </a:lnTo>
                <a:lnTo>
                  <a:pt x="390896" y="358553"/>
                </a:lnTo>
                <a:lnTo>
                  <a:pt x="383657" y="367189"/>
                </a:lnTo>
                <a:lnTo>
                  <a:pt x="349114" y="398140"/>
                </a:lnTo>
                <a:lnTo>
                  <a:pt x="339716" y="404630"/>
                </a:lnTo>
                <a:lnTo>
                  <a:pt x="330445" y="411107"/>
                </a:lnTo>
                <a:lnTo>
                  <a:pt x="287901" y="429827"/>
                </a:lnTo>
                <a:lnTo>
                  <a:pt x="243325" y="439187"/>
                </a:lnTo>
                <a:lnTo>
                  <a:pt x="231769" y="440622"/>
                </a:lnTo>
                <a:lnTo>
                  <a:pt x="220212" y="440622"/>
                </a:lnTo>
                <a:lnTo>
                  <a:pt x="220212" y="439911"/>
                </a:lnTo>
                <a:lnTo>
                  <a:pt x="208782" y="439911"/>
                </a:lnTo>
                <a:lnTo>
                  <a:pt x="197226" y="438463"/>
                </a:lnTo>
                <a:lnTo>
                  <a:pt x="185669" y="437028"/>
                </a:lnTo>
                <a:lnTo>
                  <a:pt x="174874" y="434869"/>
                </a:lnTo>
                <a:lnTo>
                  <a:pt x="163444" y="432710"/>
                </a:lnTo>
                <a:lnTo>
                  <a:pt x="152650" y="429103"/>
                </a:lnTo>
                <a:lnTo>
                  <a:pt x="141855" y="425509"/>
                </a:lnTo>
                <a:lnTo>
                  <a:pt x="100708" y="404630"/>
                </a:lnTo>
                <a:lnTo>
                  <a:pt x="64768" y="375825"/>
                </a:lnTo>
                <a:lnTo>
                  <a:pt x="35940" y="339833"/>
                </a:lnTo>
                <a:lnTo>
                  <a:pt x="15112" y="298786"/>
                </a:lnTo>
                <a:lnTo>
                  <a:pt x="10794" y="287990"/>
                </a:lnTo>
                <a:lnTo>
                  <a:pt x="1396" y="243362"/>
                </a:lnTo>
                <a:lnTo>
                  <a:pt x="0" y="231830"/>
                </a:lnTo>
                <a:lnTo>
                  <a:pt x="0" y="220311"/>
                </a:lnTo>
                <a:close/>
              </a:path>
            </a:pathLst>
          </a:custGeom>
          <a:ln w="18718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4952217" y="8116558"/>
            <a:ext cx="3336290" cy="2171065"/>
          </a:xfrm>
          <a:custGeom>
            <a:avLst/>
            <a:gdLst/>
            <a:ahLst/>
            <a:cxnLst/>
            <a:rect l="l" t="t" r="r" b="b"/>
            <a:pathLst>
              <a:path w="3336290" h="2171065">
                <a:moveTo>
                  <a:pt x="1136903" y="1106587"/>
                </a:moveTo>
                <a:lnTo>
                  <a:pt x="553719" y="1106587"/>
                </a:lnTo>
                <a:lnTo>
                  <a:pt x="0" y="1660961"/>
                </a:lnTo>
                <a:lnTo>
                  <a:pt x="0" y="2170440"/>
                </a:lnTo>
                <a:lnTo>
                  <a:pt x="29590" y="2170440"/>
                </a:lnTo>
                <a:lnTo>
                  <a:pt x="29590" y="1689760"/>
                </a:lnTo>
                <a:lnTo>
                  <a:pt x="2245613" y="1689760"/>
                </a:lnTo>
                <a:lnTo>
                  <a:pt x="2274043" y="1660961"/>
                </a:lnTo>
                <a:lnTo>
                  <a:pt x="42544" y="1660961"/>
                </a:lnTo>
                <a:lnTo>
                  <a:pt x="553719" y="1148349"/>
                </a:lnTo>
                <a:lnTo>
                  <a:pt x="583945" y="1148349"/>
                </a:lnTo>
                <a:lnTo>
                  <a:pt x="583945" y="1136829"/>
                </a:lnTo>
                <a:lnTo>
                  <a:pt x="1136903" y="1136829"/>
                </a:lnTo>
                <a:lnTo>
                  <a:pt x="1136903" y="1106587"/>
                </a:lnTo>
                <a:close/>
              </a:path>
              <a:path w="3336290" h="2171065">
                <a:moveTo>
                  <a:pt x="583945" y="1689760"/>
                </a:moveTo>
                <a:lnTo>
                  <a:pt x="553719" y="1689760"/>
                </a:lnTo>
                <a:lnTo>
                  <a:pt x="553719" y="2170440"/>
                </a:lnTo>
                <a:lnTo>
                  <a:pt x="583945" y="2170440"/>
                </a:lnTo>
                <a:lnTo>
                  <a:pt x="583945" y="1689760"/>
                </a:lnTo>
                <a:close/>
              </a:path>
              <a:path w="3336290" h="2171065">
                <a:moveTo>
                  <a:pt x="1136903" y="1689760"/>
                </a:moveTo>
                <a:lnTo>
                  <a:pt x="1106677" y="1689760"/>
                </a:lnTo>
                <a:lnTo>
                  <a:pt x="1106677" y="2170440"/>
                </a:lnTo>
                <a:lnTo>
                  <a:pt x="1136903" y="2170440"/>
                </a:lnTo>
                <a:lnTo>
                  <a:pt x="1136903" y="1689760"/>
                </a:lnTo>
                <a:close/>
              </a:path>
              <a:path w="3336290" h="2171065">
                <a:moveTo>
                  <a:pt x="1691258" y="1689760"/>
                </a:moveTo>
                <a:lnTo>
                  <a:pt x="1661032" y="1689760"/>
                </a:lnTo>
                <a:lnTo>
                  <a:pt x="1661032" y="2170440"/>
                </a:lnTo>
                <a:lnTo>
                  <a:pt x="1691258" y="2170440"/>
                </a:lnTo>
                <a:lnTo>
                  <a:pt x="1691258" y="1689760"/>
                </a:lnTo>
                <a:close/>
              </a:path>
              <a:path w="3336290" h="2171065">
                <a:moveTo>
                  <a:pt x="583945" y="1148349"/>
                </a:moveTo>
                <a:lnTo>
                  <a:pt x="553719" y="1148349"/>
                </a:lnTo>
                <a:lnTo>
                  <a:pt x="553719" y="1660961"/>
                </a:lnTo>
                <a:lnTo>
                  <a:pt x="583945" y="1660961"/>
                </a:lnTo>
                <a:lnTo>
                  <a:pt x="583945" y="1148349"/>
                </a:lnTo>
                <a:close/>
              </a:path>
              <a:path w="3336290" h="2171065">
                <a:moveTo>
                  <a:pt x="1136903" y="1136829"/>
                </a:moveTo>
                <a:lnTo>
                  <a:pt x="1106677" y="1136829"/>
                </a:lnTo>
                <a:lnTo>
                  <a:pt x="1106677" y="1660961"/>
                </a:lnTo>
                <a:lnTo>
                  <a:pt x="1136903" y="1660961"/>
                </a:lnTo>
                <a:lnTo>
                  <a:pt x="1136903" y="1136829"/>
                </a:lnTo>
                <a:close/>
              </a:path>
              <a:path w="3336290" h="2171065">
                <a:moveTo>
                  <a:pt x="2797174" y="582460"/>
                </a:moveTo>
                <a:lnTo>
                  <a:pt x="2768345" y="582460"/>
                </a:lnTo>
                <a:lnTo>
                  <a:pt x="2768345" y="1106587"/>
                </a:lnTo>
                <a:lnTo>
                  <a:pt x="1661032" y="1106587"/>
                </a:lnTo>
                <a:lnTo>
                  <a:pt x="1661032" y="1660961"/>
                </a:lnTo>
                <a:lnTo>
                  <a:pt x="1691258" y="1660961"/>
                </a:lnTo>
                <a:lnTo>
                  <a:pt x="1691258" y="1136829"/>
                </a:lnTo>
                <a:lnTo>
                  <a:pt x="2797174" y="1136829"/>
                </a:lnTo>
                <a:lnTo>
                  <a:pt x="2797174" y="1131069"/>
                </a:lnTo>
                <a:lnTo>
                  <a:pt x="2840021" y="1087869"/>
                </a:lnTo>
                <a:lnTo>
                  <a:pt x="2797174" y="1087869"/>
                </a:lnTo>
                <a:lnTo>
                  <a:pt x="2797174" y="582460"/>
                </a:lnTo>
                <a:close/>
              </a:path>
              <a:path w="3336290" h="2171065">
                <a:moveTo>
                  <a:pt x="2245613" y="1136829"/>
                </a:moveTo>
                <a:lnTo>
                  <a:pt x="2215387" y="1136829"/>
                </a:lnTo>
                <a:lnTo>
                  <a:pt x="2215387" y="1660961"/>
                </a:lnTo>
                <a:lnTo>
                  <a:pt x="2274043" y="1660961"/>
                </a:lnTo>
                <a:lnTo>
                  <a:pt x="2288259" y="1646561"/>
                </a:lnTo>
                <a:lnTo>
                  <a:pt x="2245613" y="1646561"/>
                </a:lnTo>
                <a:lnTo>
                  <a:pt x="2245613" y="1136829"/>
                </a:lnTo>
                <a:close/>
              </a:path>
              <a:path w="3336290" h="2171065">
                <a:moveTo>
                  <a:pt x="2791459" y="1136829"/>
                </a:moveTo>
                <a:lnTo>
                  <a:pt x="2749676" y="1136829"/>
                </a:lnTo>
                <a:lnTo>
                  <a:pt x="2245613" y="1646561"/>
                </a:lnTo>
                <a:lnTo>
                  <a:pt x="2288259" y="1646561"/>
                </a:lnTo>
                <a:lnTo>
                  <a:pt x="2791459" y="1136829"/>
                </a:lnTo>
                <a:close/>
              </a:path>
              <a:path w="3336290" h="2171065">
                <a:moveTo>
                  <a:pt x="3335756" y="602614"/>
                </a:moveTo>
                <a:lnTo>
                  <a:pt x="3321303" y="602614"/>
                </a:lnTo>
                <a:lnTo>
                  <a:pt x="3321303" y="1136829"/>
                </a:lnTo>
                <a:lnTo>
                  <a:pt x="3335756" y="1136829"/>
                </a:lnTo>
                <a:lnTo>
                  <a:pt x="3335756" y="602614"/>
                </a:lnTo>
                <a:close/>
              </a:path>
              <a:path w="3336290" h="2171065">
                <a:moveTo>
                  <a:pt x="3335756" y="29527"/>
                </a:moveTo>
                <a:lnTo>
                  <a:pt x="3321303" y="29527"/>
                </a:lnTo>
                <a:lnTo>
                  <a:pt x="3321303" y="552221"/>
                </a:lnTo>
                <a:lnTo>
                  <a:pt x="2215387" y="552221"/>
                </a:lnTo>
                <a:lnTo>
                  <a:pt x="2215387" y="1106587"/>
                </a:lnTo>
                <a:lnTo>
                  <a:pt x="2245613" y="1106587"/>
                </a:lnTo>
                <a:lnTo>
                  <a:pt x="2245613" y="582460"/>
                </a:lnTo>
                <a:lnTo>
                  <a:pt x="3335756" y="582460"/>
                </a:lnTo>
                <a:lnTo>
                  <a:pt x="3335756" y="29527"/>
                </a:lnTo>
                <a:close/>
              </a:path>
              <a:path w="3336290" h="2171065">
                <a:moveTo>
                  <a:pt x="3335756" y="582460"/>
                </a:moveTo>
                <a:lnTo>
                  <a:pt x="3298316" y="582460"/>
                </a:lnTo>
                <a:lnTo>
                  <a:pt x="2797174" y="1087869"/>
                </a:lnTo>
                <a:lnTo>
                  <a:pt x="2840021" y="1087869"/>
                </a:lnTo>
                <a:lnTo>
                  <a:pt x="3321303" y="602614"/>
                </a:lnTo>
                <a:lnTo>
                  <a:pt x="3335756" y="602614"/>
                </a:lnTo>
                <a:lnTo>
                  <a:pt x="3335756" y="582460"/>
                </a:lnTo>
                <a:close/>
              </a:path>
              <a:path w="3336290" h="2171065">
                <a:moveTo>
                  <a:pt x="3335756" y="0"/>
                </a:moveTo>
                <a:lnTo>
                  <a:pt x="2768345" y="0"/>
                </a:lnTo>
                <a:lnTo>
                  <a:pt x="2768345" y="552221"/>
                </a:lnTo>
                <a:lnTo>
                  <a:pt x="2797174" y="552221"/>
                </a:lnTo>
                <a:lnTo>
                  <a:pt x="2797174" y="29527"/>
                </a:lnTo>
                <a:lnTo>
                  <a:pt x="3335756" y="29527"/>
                </a:lnTo>
                <a:lnTo>
                  <a:pt x="3335756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5656433" y="9899192"/>
            <a:ext cx="304165" cy="304165"/>
          </a:xfrm>
          <a:custGeom>
            <a:avLst/>
            <a:gdLst/>
            <a:ahLst/>
            <a:cxnLst/>
            <a:rect l="l" t="t" r="r" b="b"/>
            <a:pathLst>
              <a:path w="304165" h="304165">
                <a:moveTo>
                  <a:pt x="159766" y="0"/>
                </a:moveTo>
                <a:lnTo>
                  <a:pt x="144018" y="0"/>
                </a:lnTo>
                <a:lnTo>
                  <a:pt x="136017" y="718"/>
                </a:lnTo>
                <a:lnTo>
                  <a:pt x="97155" y="10081"/>
                </a:lnTo>
                <a:lnTo>
                  <a:pt x="62611" y="28798"/>
                </a:lnTo>
                <a:lnTo>
                  <a:pt x="33782" y="56158"/>
                </a:lnTo>
                <a:lnTo>
                  <a:pt x="12954" y="89996"/>
                </a:lnTo>
                <a:lnTo>
                  <a:pt x="2159" y="128155"/>
                </a:lnTo>
                <a:lnTo>
                  <a:pt x="635" y="136074"/>
                </a:lnTo>
                <a:lnTo>
                  <a:pt x="0" y="143996"/>
                </a:lnTo>
                <a:lnTo>
                  <a:pt x="0" y="151913"/>
                </a:lnTo>
                <a:lnTo>
                  <a:pt x="0" y="159832"/>
                </a:lnTo>
                <a:lnTo>
                  <a:pt x="635" y="167754"/>
                </a:lnTo>
                <a:lnTo>
                  <a:pt x="2159" y="175671"/>
                </a:lnTo>
                <a:lnTo>
                  <a:pt x="3556" y="183595"/>
                </a:lnTo>
                <a:lnTo>
                  <a:pt x="4953" y="190793"/>
                </a:lnTo>
                <a:lnTo>
                  <a:pt x="7874" y="198710"/>
                </a:lnTo>
                <a:lnTo>
                  <a:pt x="10033" y="205913"/>
                </a:lnTo>
                <a:lnTo>
                  <a:pt x="13589" y="213112"/>
                </a:lnTo>
                <a:lnTo>
                  <a:pt x="16510" y="220310"/>
                </a:lnTo>
                <a:lnTo>
                  <a:pt x="20828" y="227509"/>
                </a:lnTo>
                <a:lnTo>
                  <a:pt x="44577" y="259189"/>
                </a:lnTo>
                <a:lnTo>
                  <a:pt x="56896" y="269269"/>
                </a:lnTo>
                <a:lnTo>
                  <a:pt x="62611" y="274310"/>
                </a:lnTo>
                <a:lnTo>
                  <a:pt x="97917" y="293027"/>
                </a:lnTo>
                <a:lnTo>
                  <a:pt x="105029" y="295905"/>
                </a:lnTo>
                <a:lnTo>
                  <a:pt x="113030" y="298068"/>
                </a:lnTo>
                <a:lnTo>
                  <a:pt x="120142" y="299506"/>
                </a:lnTo>
                <a:lnTo>
                  <a:pt x="128143" y="300945"/>
                </a:lnTo>
                <a:lnTo>
                  <a:pt x="136017" y="302389"/>
                </a:lnTo>
                <a:lnTo>
                  <a:pt x="144018" y="303108"/>
                </a:lnTo>
                <a:lnTo>
                  <a:pt x="151892" y="303108"/>
                </a:lnTo>
                <a:lnTo>
                  <a:pt x="151892" y="303827"/>
                </a:lnTo>
                <a:lnTo>
                  <a:pt x="159766" y="303827"/>
                </a:lnTo>
                <a:lnTo>
                  <a:pt x="167767" y="303108"/>
                </a:lnTo>
                <a:lnTo>
                  <a:pt x="183515" y="300226"/>
                </a:lnTo>
                <a:lnTo>
                  <a:pt x="190754" y="298787"/>
                </a:lnTo>
                <a:lnTo>
                  <a:pt x="198628" y="295905"/>
                </a:lnTo>
                <a:lnTo>
                  <a:pt x="205867" y="293747"/>
                </a:lnTo>
                <a:lnTo>
                  <a:pt x="213106" y="290145"/>
                </a:lnTo>
                <a:lnTo>
                  <a:pt x="220218" y="287268"/>
                </a:lnTo>
                <a:lnTo>
                  <a:pt x="227457" y="282947"/>
                </a:lnTo>
                <a:lnTo>
                  <a:pt x="233934" y="279350"/>
                </a:lnTo>
                <a:lnTo>
                  <a:pt x="241173" y="274310"/>
                </a:lnTo>
                <a:lnTo>
                  <a:pt x="246888" y="269989"/>
                </a:lnTo>
                <a:lnTo>
                  <a:pt x="253365" y="264229"/>
                </a:lnTo>
                <a:lnTo>
                  <a:pt x="259207" y="259189"/>
                </a:lnTo>
                <a:lnTo>
                  <a:pt x="264160" y="253429"/>
                </a:lnTo>
                <a:lnTo>
                  <a:pt x="269240" y="246950"/>
                </a:lnTo>
                <a:lnTo>
                  <a:pt x="274320" y="241190"/>
                </a:lnTo>
                <a:lnTo>
                  <a:pt x="292989" y="205913"/>
                </a:lnTo>
                <a:lnTo>
                  <a:pt x="295910" y="198710"/>
                </a:lnTo>
                <a:lnTo>
                  <a:pt x="298069" y="190793"/>
                </a:lnTo>
                <a:lnTo>
                  <a:pt x="299466" y="183595"/>
                </a:lnTo>
                <a:lnTo>
                  <a:pt x="300863" y="175671"/>
                </a:lnTo>
                <a:lnTo>
                  <a:pt x="302387" y="167754"/>
                </a:lnTo>
                <a:lnTo>
                  <a:pt x="303022" y="159832"/>
                </a:lnTo>
                <a:lnTo>
                  <a:pt x="303022" y="151913"/>
                </a:lnTo>
                <a:lnTo>
                  <a:pt x="303784" y="151913"/>
                </a:lnTo>
                <a:lnTo>
                  <a:pt x="303784" y="143996"/>
                </a:lnTo>
                <a:lnTo>
                  <a:pt x="303022" y="136074"/>
                </a:lnTo>
                <a:lnTo>
                  <a:pt x="293751" y="97194"/>
                </a:lnTo>
                <a:lnTo>
                  <a:pt x="274955" y="62636"/>
                </a:lnTo>
                <a:lnTo>
                  <a:pt x="247650" y="33839"/>
                </a:lnTo>
                <a:lnTo>
                  <a:pt x="213741" y="12962"/>
                </a:lnTo>
                <a:lnTo>
                  <a:pt x="183515" y="3601"/>
                </a:lnTo>
                <a:lnTo>
                  <a:pt x="167767" y="718"/>
                </a:lnTo>
                <a:lnTo>
                  <a:pt x="159766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5656492" y="9899192"/>
            <a:ext cx="304165" cy="304165"/>
          </a:xfrm>
          <a:custGeom>
            <a:avLst/>
            <a:gdLst/>
            <a:ahLst/>
            <a:cxnLst/>
            <a:rect l="l" t="t" r="r" b="b"/>
            <a:pathLst>
              <a:path w="304165" h="304165">
                <a:moveTo>
                  <a:pt x="0" y="151913"/>
                </a:moveTo>
                <a:lnTo>
                  <a:pt x="0" y="143996"/>
                </a:lnTo>
                <a:lnTo>
                  <a:pt x="635" y="136073"/>
                </a:lnTo>
                <a:lnTo>
                  <a:pt x="2159" y="128156"/>
                </a:lnTo>
                <a:lnTo>
                  <a:pt x="3556" y="120232"/>
                </a:lnTo>
                <a:lnTo>
                  <a:pt x="16510" y="82797"/>
                </a:lnTo>
                <a:lnTo>
                  <a:pt x="20066" y="75599"/>
                </a:lnTo>
                <a:lnTo>
                  <a:pt x="44577" y="44638"/>
                </a:lnTo>
                <a:lnTo>
                  <a:pt x="76328" y="20160"/>
                </a:lnTo>
                <a:lnTo>
                  <a:pt x="112270" y="5040"/>
                </a:lnTo>
                <a:lnTo>
                  <a:pt x="128145" y="2162"/>
                </a:lnTo>
                <a:lnTo>
                  <a:pt x="136019" y="718"/>
                </a:lnTo>
                <a:lnTo>
                  <a:pt x="143893" y="0"/>
                </a:lnTo>
                <a:lnTo>
                  <a:pt x="151895" y="0"/>
                </a:lnTo>
                <a:lnTo>
                  <a:pt x="159769" y="0"/>
                </a:lnTo>
                <a:lnTo>
                  <a:pt x="167770" y="718"/>
                </a:lnTo>
                <a:lnTo>
                  <a:pt x="175644" y="2162"/>
                </a:lnTo>
                <a:lnTo>
                  <a:pt x="183518" y="3601"/>
                </a:lnTo>
                <a:lnTo>
                  <a:pt x="220984" y="16559"/>
                </a:lnTo>
                <a:lnTo>
                  <a:pt x="234700" y="24482"/>
                </a:lnTo>
                <a:lnTo>
                  <a:pt x="241177" y="28798"/>
                </a:lnTo>
                <a:lnTo>
                  <a:pt x="270007" y="56157"/>
                </a:lnTo>
                <a:lnTo>
                  <a:pt x="290835" y="89995"/>
                </a:lnTo>
                <a:lnTo>
                  <a:pt x="301631" y="128156"/>
                </a:lnTo>
                <a:lnTo>
                  <a:pt x="303028" y="136073"/>
                </a:lnTo>
                <a:lnTo>
                  <a:pt x="303790" y="143996"/>
                </a:lnTo>
                <a:lnTo>
                  <a:pt x="303790" y="151913"/>
                </a:lnTo>
                <a:lnTo>
                  <a:pt x="303028" y="151913"/>
                </a:lnTo>
                <a:lnTo>
                  <a:pt x="303028" y="159831"/>
                </a:lnTo>
                <a:lnTo>
                  <a:pt x="302393" y="167753"/>
                </a:lnTo>
                <a:lnTo>
                  <a:pt x="300869" y="175671"/>
                </a:lnTo>
                <a:lnTo>
                  <a:pt x="299471" y="183594"/>
                </a:lnTo>
                <a:lnTo>
                  <a:pt x="298074" y="190792"/>
                </a:lnTo>
                <a:lnTo>
                  <a:pt x="295915" y="198709"/>
                </a:lnTo>
                <a:lnTo>
                  <a:pt x="292994" y="205913"/>
                </a:lnTo>
                <a:lnTo>
                  <a:pt x="290073" y="213831"/>
                </a:lnTo>
                <a:lnTo>
                  <a:pt x="269245" y="246949"/>
                </a:lnTo>
                <a:lnTo>
                  <a:pt x="264165" y="253429"/>
                </a:lnTo>
                <a:lnTo>
                  <a:pt x="259212" y="259188"/>
                </a:lnTo>
                <a:lnTo>
                  <a:pt x="253370" y="264229"/>
                </a:lnTo>
                <a:lnTo>
                  <a:pt x="246892" y="269988"/>
                </a:lnTo>
                <a:lnTo>
                  <a:pt x="241177" y="274309"/>
                </a:lnTo>
                <a:lnTo>
                  <a:pt x="233938" y="279350"/>
                </a:lnTo>
                <a:lnTo>
                  <a:pt x="227461" y="282946"/>
                </a:lnTo>
                <a:lnTo>
                  <a:pt x="220222" y="287267"/>
                </a:lnTo>
                <a:lnTo>
                  <a:pt x="213110" y="290145"/>
                </a:lnTo>
                <a:lnTo>
                  <a:pt x="205871" y="293746"/>
                </a:lnTo>
                <a:lnTo>
                  <a:pt x="198631" y="295904"/>
                </a:lnTo>
                <a:lnTo>
                  <a:pt x="190757" y="298787"/>
                </a:lnTo>
                <a:lnTo>
                  <a:pt x="183518" y="300225"/>
                </a:lnTo>
                <a:lnTo>
                  <a:pt x="175644" y="301664"/>
                </a:lnTo>
                <a:lnTo>
                  <a:pt x="167770" y="303108"/>
                </a:lnTo>
                <a:lnTo>
                  <a:pt x="159769" y="303827"/>
                </a:lnTo>
                <a:lnTo>
                  <a:pt x="151895" y="303827"/>
                </a:lnTo>
                <a:lnTo>
                  <a:pt x="151895" y="303108"/>
                </a:lnTo>
                <a:lnTo>
                  <a:pt x="143893" y="303108"/>
                </a:lnTo>
                <a:lnTo>
                  <a:pt x="136019" y="302388"/>
                </a:lnTo>
                <a:lnTo>
                  <a:pt x="128145" y="300945"/>
                </a:lnTo>
                <a:lnTo>
                  <a:pt x="120144" y="299506"/>
                </a:lnTo>
                <a:lnTo>
                  <a:pt x="113032" y="298067"/>
                </a:lnTo>
                <a:lnTo>
                  <a:pt x="105031" y="295904"/>
                </a:lnTo>
                <a:lnTo>
                  <a:pt x="97918" y="293027"/>
                </a:lnTo>
                <a:lnTo>
                  <a:pt x="89917" y="290145"/>
                </a:lnTo>
                <a:lnTo>
                  <a:pt x="56770" y="269269"/>
                </a:lnTo>
                <a:lnTo>
                  <a:pt x="50293" y="264229"/>
                </a:lnTo>
                <a:lnTo>
                  <a:pt x="24384" y="233992"/>
                </a:lnTo>
                <a:lnTo>
                  <a:pt x="20828" y="227507"/>
                </a:lnTo>
                <a:lnTo>
                  <a:pt x="16510" y="220309"/>
                </a:lnTo>
                <a:lnTo>
                  <a:pt x="13589" y="213111"/>
                </a:lnTo>
                <a:lnTo>
                  <a:pt x="10033" y="205913"/>
                </a:lnTo>
                <a:lnTo>
                  <a:pt x="7874" y="198709"/>
                </a:lnTo>
                <a:lnTo>
                  <a:pt x="4953" y="190792"/>
                </a:lnTo>
                <a:lnTo>
                  <a:pt x="3556" y="183594"/>
                </a:lnTo>
                <a:lnTo>
                  <a:pt x="2159" y="175671"/>
                </a:lnTo>
                <a:lnTo>
                  <a:pt x="635" y="167753"/>
                </a:lnTo>
                <a:lnTo>
                  <a:pt x="0" y="159831"/>
                </a:lnTo>
                <a:lnTo>
                  <a:pt x="0" y="151913"/>
                </a:lnTo>
                <a:close/>
              </a:path>
            </a:pathLst>
          </a:custGeom>
          <a:ln w="18719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0" y="9769798"/>
            <a:ext cx="576580" cy="517525"/>
          </a:xfrm>
          <a:custGeom>
            <a:avLst/>
            <a:gdLst/>
            <a:ahLst/>
            <a:cxnLst/>
            <a:rect l="l" t="t" r="r" b="b"/>
            <a:pathLst>
              <a:path w="576580" h="517525">
                <a:moveTo>
                  <a:pt x="0" y="0"/>
                </a:moveTo>
                <a:lnTo>
                  <a:pt x="0" y="517199"/>
                </a:lnTo>
                <a:lnTo>
                  <a:pt x="576456" y="517199"/>
                </a:lnTo>
                <a:lnTo>
                  <a:pt x="567352" y="463557"/>
                </a:lnTo>
                <a:lnTo>
                  <a:pt x="551512" y="404517"/>
                </a:lnTo>
                <a:lnTo>
                  <a:pt x="529912" y="346920"/>
                </a:lnTo>
                <a:lnTo>
                  <a:pt x="501834" y="292921"/>
                </a:lnTo>
                <a:lnTo>
                  <a:pt x="468713" y="241078"/>
                </a:lnTo>
                <a:lnTo>
                  <a:pt x="429835" y="193557"/>
                </a:lnTo>
                <a:lnTo>
                  <a:pt x="386636" y="150358"/>
                </a:lnTo>
                <a:lnTo>
                  <a:pt x="339115" y="111480"/>
                </a:lnTo>
                <a:lnTo>
                  <a:pt x="287997" y="78359"/>
                </a:lnTo>
                <a:lnTo>
                  <a:pt x="233278" y="50281"/>
                </a:lnTo>
                <a:lnTo>
                  <a:pt x="175676" y="28681"/>
                </a:lnTo>
                <a:lnTo>
                  <a:pt x="116636" y="12841"/>
                </a:lnTo>
                <a:lnTo>
                  <a:pt x="56157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0" y="9769798"/>
            <a:ext cx="576580" cy="517525"/>
          </a:xfrm>
          <a:custGeom>
            <a:avLst/>
            <a:gdLst/>
            <a:ahLst/>
            <a:cxnLst/>
            <a:rect l="l" t="t" r="r" b="b"/>
            <a:pathLst>
              <a:path w="576580" h="517525">
                <a:moveTo>
                  <a:pt x="0" y="0"/>
                </a:moveTo>
                <a:lnTo>
                  <a:pt x="56157" y="2760"/>
                </a:lnTo>
                <a:lnTo>
                  <a:pt x="116636" y="12841"/>
                </a:lnTo>
                <a:lnTo>
                  <a:pt x="175676" y="28681"/>
                </a:lnTo>
                <a:lnTo>
                  <a:pt x="233278" y="50281"/>
                </a:lnTo>
                <a:lnTo>
                  <a:pt x="287997" y="78359"/>
                </a:lnTo>
                <a:lnTo>
                  <a:pt x="339115" y="111480"/>
                </a:lnTo>
                <a:lnTo>
                  <a:pt x="386636" y="150358"/>
                </a:lnTo>
                <a:lnTo>
                  <a:pt x="429835" y="193557"/>
                </a:lnTo>
                <a:lnTo>
                  <a:pt x="468713" y="241078"/>
                </a:lnTo>
                <a:lnTo>
                  <a:pt x="501834" y="292921"/>
                </a:lnTo>
                <a:lnTo>
                  <a:pt x="529912" y="346920"/>
                </a:lnTo>
                <a:lnTo>
                  <a:pt x="551512" y="404517"/>
                </a:lnTo>
                <a:lnTo>
                  <a:pt x="567352" y="463557"/>
                </a:lnTo>
                <a:lnTo>
                  <a:pt x="573112" y="493799"/>
                </a:lnTo>
                <a:lnTo>
                  <a:pt x="576456" y="517199"/>
                </a:lnTo>
              </a:path>
            </a:pathLst>
          </a:custGeom>
          <a:ln w="18719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18302" y="3109772"/>
            <a:ext cx="7250430" cy="882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45043" y="3264286"/>
            <a:ext cx="8394700" cy="281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1DMhVSyJQQ?feature=oembed" TargetMode="Externa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hyagovieira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s://github.com/HyAgOsK" TargetMode="Externa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E7419D8-311E-B975-FAC6-B7DBE72D9A96}"/>
              </a:ext>
            </a:extLst>
          </p:cNvPr>
          <p:cNvSpPr txBox="1"/>
          <p:nvPr/>
        </p:nvSpPr>
        <p:spPr>
          <a:xfrm>
            <a:off x="1263650" y="1949450"/>
            <a:ext cx="157734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0" spc="-819" dirty="0">
                <a:latin typeface="Liberation Sans Narrow"/>
              </a:rPr>
              <a:t>Rastreamento e controle de mobilidade de trânsito em universidades</a:t>
            </a:r>
            <a:endParaRPr lang="pt-BR" sz="12000" dirty="0">
              <a:latin typeface="Liberation Sans Narro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DDBF49B-FB68-10DC-9A7E-0F7F49F06B0D}"/>
              </a:ext>
            </a:extLst>
          </p:cNvPr>
          <p:cNvSpPr txBox="1"/>
          <p:nvPr/>
        </p:nvSpPr>
        <p:spPr>
          <a:xfrm>
            <a:off x="11360150" y="8045450"/>
            <a:ext cx="63129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Liberation Sans Narrow"/>
              </a:rPr>
              <a:t>Hyago Vieira Leme Barbosa Silva</a:t>
            </a:r>
          </a:p>
          <a:p>
            <a:r>
              <a:rPr lang="pt-BR" sz="3200" dirty="0">
                <a:latin typeface="Liberation Sans Narrow"/>
              </a:rPr>
              <a:t>hyago.silva@mtel.inatel.br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3"/>
              <a:ext cx="126712" cy="1972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FC61DC9E-7B70-73CD-0C8E-BBACD9B1B007}"/>
              </a:ext>
            </a:extLst>
          </p:cNvPr>
          <p:cNvSpPr txBox="1">
            <a:spLocks/>
          </p:cNvSpPr>
          <p:nvPr/>
        </p:nvSpPr>
        <p:spPr>
          <a:xfrm>
            <a:off x="1184910" y="1325979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D16BCFE9-9ADE-3661-99AD-51B096259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457" y="583009"/>
            <a:ext cx="9492188" cy="8929442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69DB14E9-D5FF-A783-BCC5-7D925AAF72B4}"/>
              </a:ext>
            </a:extLst>
          </p:cNvPr>
          <p:cNvSpPr txBox="1"/>
          <p:nvPr/>
        </p:nvSpPr>
        <p:spPr>
          <a:xfrm>
            <a:off x="1221077" y="3303571"/>
            <a:ext cx="549087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0 – </a:t>
            </a:r>
            <a:r>
              <a:rPr lang="pt-BR" sz="3200" dirty="0">
                <a:highlight>
                  <a:srgbClr val="FFFFFF"/>
                </a:highlight>
                <a:latin typeface="Arial" panose="020B0604020202020204" pitchFamily="34" charset="0"/>
              </a:rPr>
              <a:t>C</a:t>
            </a:r>
            <a:r>
              <a:rPr lang="pt-BR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aminh</a:t>
            </a:r>
            <a:r>
              <a:rPr lang="pt-BR" sz="3200" dirty="0">
                <a:highlight>
                  <a:srgbClr val="FFFFFF"/>
                </a:highlight>
                <a:latin typeface="Arial" panose="020B0604020202020204" pitchFamily="34" charset="0"/>
              </a:rPr>
              <a:t>ã</a:t>
            </a:r>
            <a:r>
              <a:rPr lang="pt-BR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highlight>
                  <a:srgbClr val="FFFFFF"/>
                </a:highlight>
                <a:latin typeface="Arial" panose="020B0604020202020204" pitchFamily="34" charset="0"/>
              </a:rPr>
              <a:t>1 – C</a:t>
            </a:r>
            <a:r>
              <a:rPr lang="pt-BR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arro;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 – Moto;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highlight>
                  <a:srgbClr val="FFFFFF"/>
                </a:highlight>
                <a:latin typeface="Arial" panose="020B0604020202020204" pitchFamily="34" charset="0"/>
              </a:rPr>
              <a:t>3 – Ô</a:t>
            </a:r>
            <a:r>
              <a:rPr lang="pt-BR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nibus 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highlight>
                  <a:srgbClr val="FFFFFF"/>
                </a:highlight>
                <a:latin typeface="Arial" panose="020B0604020202020204" pitchFamily="34" charset="0"/>
              </a:rPr>
              <a:t>4 –B</a:t>
            </a:r>
            <a:r>
              <a:rPr lang="pt-BR" sz="3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ackground (Fundo).</a:t>
            </a:r>
            <a:endParaRPr lang="pt-BR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3"/>
              <a:ext cx="126712" cy="1972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FC61DC9E-7B70-73CD-0C8E-BBACD9B1B007}"/>
              </a:ext>
            </a:extLst>
          </p:cNvPr>
          <p:cNvSpPr txBox="1">
            <a:spLocks/>
          </p:cNvSpPr>
          <p:nvPr/>
        </p:nvSpPr>
        <p:spPr>
          <a:xfrm>
            <a:off x="1184910" y="1325979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BDECDCA-AEE0-6B8A-5128-ABD3FA9F2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50" y="538115"/>
            <a:ext cx="9923632" cy="922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04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3"/>
              <a:ext cx="126712" cy="1972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FC61DC9E-7B70-73CD-0C8E-BBACD9B1B007}"/>
              </a:ext>
            </a:extLst>
          </p:cNvPr>
          <p:cNvSpPr txBox="1">
            <a:spLocks/>
          </p:cNvSpPr>
          <p:nvPr/>
        </p:nvSpPr>
        <p:spPr>
          <a:xfrm>
            <a:off x="1184910" y="1325979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249EE820-1B8A-4C70-56C2-0A8800A09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52" y="2344151"/>
            <a:ext cx="8229198" cy="5486132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8322E97A-4834-1571-E79A-8273699D9D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413" y="2344151"/>
            <a:ext cx="8229198" cy="54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45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3"/>
              <a:ext cx="126712" cy="1972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4">
            <a:extLst>
              <a:ext uri="{FF2B5EF4-FFF2-40B4-BE49-F238E27FC236}">
                <a16:creationId xmlns:a16="http://schemas.microsoft.com/office/drawing/2014/main" id="{FC61DC9E-7B70-73CD-0C8E-BBACD9B1B007}"/>
              </a:ext>
            </a:extLst>
          </p:cNvPr>
          <p:cNvSpPr txBox="1">
            <a:spLocks/>
          </p:cNvSpPr>
          <p:nvPr/>
        </p:nvSpPr>
        <p:spPr>
          <a:xfrm>
            <a:off x="1184910" y="1325979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24FD874B-65A0-7103-E05B-F05D98590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579" y="2330450"/>
            <a:ext cx="1493520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75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37259" y="-9360"/>
            <a:ext cx="1460050" cy="223193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9223145"/>
            <a:ext cx="2191385" cy="1064260"/>
            <a:chOff x="0" y="9223145"/>
            <a:chExt cx="2191385" cy="1064260"/>
          </a:xfrm>
        </p:grpSpPr>
        <p:sp>
          <p:nvSpPr>
            <p:cNvPr id="4" name="object 4"/>
            <p:cNvSpPr/>
            <p:nvPr/>
          </p:nvSpPr>
          <p:spPr>
            <a:xfrm>
              <a:off x="0" y="9223145"/>
              <a:ext cx="2191385" cy="1064260"/>
            </a:xfrm>
            <a:custGeom>
              <a:avLst/>
              <a:gdLst/>
              <a:ahLst/>
              <a:cxnLst/>
              <a:rect l="l" t="t" r="r" b="b"/>
              <a:pathLst>
                <a:path w="2191385" h="1064259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w="2191385" h="1064259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w="2191385" h="1064259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w="2191385" h="1064259">
                  <a:moveTo>
                    <a:pt x="1680364" y="41761"/>
                  </a:moveTo>
                  <a:lnTo>
                    <a:pt x="1638655" y="41761"/>
                  </a:lnTo>
                  <a:lnTo>
                    <a:pt x="2149855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09" y="583172"/>
                  </a:lnTo>
                  <a:lnTo>
                    <a:pt x="2162809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w="2191385" h="1064259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w="2191385" h="1064259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8" y="30241"/>
                  </a:lnTo>
                  <a:lnTo>
                    <a:pt x="1638655" y="0"/>
                  </a:lnTo>
                  <a:close/>
                </a:path>
                <a:path w="2191385" h="1064259">
                  <a:moveTo>
                    <a:pt x="1668858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8" y="30241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2185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2190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640762" y="8684777"/>
            <a:ext cx="1019175" cy="1016635"/>
            <a:chOff x="8634276" y="8106477"/>
            <a:chExt cx="1019175" cy="1016635"/>
          </a:xfrm>
        </p:grpSpPr>
        <p:sp>
          <p:nvSpPr>
            <p:cNvPr id="8" name="object 8"/>
            <p:cNvSpPr/>
            <p:nvPr/>
          </p:nvSpPr>
          <p:spPr>
            <a:xfrm>
              <a:off x="8643594" y="811583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8"/>
                  </a:lnTo>
                  <a:lnTo>
                    <a:pt x="173689" y="535885"/>
                  </a:lnTo>
                  <a:lnTo>
                    <a:pt x="214713" y="556211"/>
                  </a:lnTo>
                  <a:lnTo>
                    <a:pt x="254179" y="580205"/>
                  </a:lnTo>
                  <a:lnTo>
                    <a:pt x="291785" y="607559"/>
                  </a:lnTo>
                  <a:lnTo>
                    <a:pt x="327233" y="637962"/>
                  </a:lnTo>
                  <a:lnTo>
                    <a:pt x="360222" y="671106"/>
                  </a:lnTo>
                  <a:lnTo>
                    <a:pt x="390453" y="706681"/>
                  </a:lnTo>
                  <a:lnTo>
                    <a:pt x="417627" y="744378"/>
                  </a:lnTo>
                  <a:lnTo>
                    <a:pt x="441442" y="783887"/>
                  </a:lnTo>
                  <a:lnTo>
                    <a:pt x="461599" y="824898"/>
                  </a:lnTo>
                  <a:lnTo>
                    <a:pt x="477799" y="867103"/>
                  </a:lnTo>
                  <a:lnTo>
                    <a:pt x="489742" y="910192"/>
                  </a:lnTo>
                  <a:lnTo>
                    <a:pt x="497127" y="953856"/>
                  </a:lnTo>
                  <a:lnTo>
                    <a:pt x="499656" y="997784"/>
                  </a:lnTo>
                  <a:lnTo>
                    <a:pt x="502184" y="953856"/>
                  </a:lnTo>
                  <a:lnTo>
                    <a:pt x="509570" y="910192"/>
                  </a:lnTo>
                  <a:lnTo>
                    <a:pt x="521515" y="867103"/>
                  </a:lnTo>
                  <a:lnTo>
                    <a:pt x="537720" y="824898"/>
                  </a:lnTo>
                  <a:lnTo>
                    <a:pt x="557885" y="783887"/>
                  </a:lnTo>
                  <a:lnTo>
                    <a:pt x="581712" y="744378"/>
                  </a:lnTo>
                  <a:lnTo>
                    <a:pt x="608903" y="706681"/>
                  </a:lnTo>
                  <a:lnTo>
                    <a:pt x="639157" y="671106"/>
                  </a:lnTo>
                  <a:lnTo>
                    <a:pt x="672177" y="637962"/>
                  </a:lnTo>
                  <a:lnTo>
                    <a:pt x="707663" y="607559"/>
                  </a:lnTo>
                  <a:lnTo>
                    <a:pt x="745316" y="580205"/>
                  </a:lnTo>
                  <a:lnTo>
                    <a:pt x="784838" y="556211"/>
                  </a:lnTo>
                  <a:lnTo>
                    <a:pt x="825929" y="535885"/>
                  </a:lnTo>
                  <a:lnTo>
                    <a:pt x="868291" y="519538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43635" y="8115836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3"/>
                  </a:lnTo>
                  <a:lnTo>
                    <a:pt x="825931" y="535880"/>
                  </a:lnTo>
                  <a:lnTo>
                    <a:pt x="784839" y="556206"/>
                  </a:lnTo>
                  <a:lnTo>
                    <a:pt x="745317" y="580201"/>
                  </a:lnTo>
                  <a:lnTo>
                    <a:pt x="707663" y="607555"/>
                  </a:lnTo>
                  <a:lnTo>
                    <a:pt x="672177" y="637958"/>
                  </a:lnTo>
                  <a:lnTo>
                    <a:pt x="639156" y="671103"/>
                  </a:lnTo>
                  <a:lnTo>
                    <a:pt x="608901" y="706678"/>
                  </a:lnTo>
                  <a:lnTo>
                    <a:pt x="581710" y="744375"/>
                  </a:lnTo>
                  <a:lnTo>
                    <a:pt x="557882" y="783884"/>
                  </a:lnTo>
                  <a:lnTo>
                    <a:pt x="537715" y="824896"/>
                  </a:lnTo>
                  <a:lnTo>
                    <a:pt x="521510" y="867101"/>
                  </a:lnTo>
                  <a:lnTo>
                    <a:pt x="509565" y="910190"/>
                  </a:lnTo>
                  <a:lnTo>
                    <a:pt x="502179" y="953853"/>
                  </a:lnTo>
                  <a:lnTo>
                    <a:pt x="499650" y="997781"/>
                  </a:lnTo>
                  <a:lnTo>
                    <a:pt x="497122" y="953853"/>
                  </a:lnTo>
                  <a:lnTo>
                    <a:pt x="489736" y="910190"/>
                  </a:lnTo>
                  <a:lnTo>
                    <a:pt x="477794" y="867101"/>
                  </a:lnTo>
                  <a:lnTo>
                    <a:pt x="461594" y="824896"/>
                  </a:lnTo>
                  <a:lnTo>
                    <a:pt x="441437" y="783884"/>
                  </a:lnTo>
                  <a:lnTo>
                    <a:pt x="417622" y="744375"/>
                  </a:lnTo>
                  <a:lnTo>
                    <a:pt x="390449" y="706678"/>
                  </a:lnTo>
                  <a:lnTo>
                    <a:pt x="360218" y="671103"/>
                  </a:lnTo>
                  <a:lnTo>
                    <a:pt x="327229" y="637958"/>
                  </a:lnTo>
                  <a:lnTo>
                    <a:pt x="291782" y="607555"/>
                  </a:lnTo>
                  <a:lnTo>
                    <a:pt x="254176" y="580201"/>
                  </a:lnTo>
                  <a:lnTo>
                    <a:pt x="214711" y="556206"/>
                  </a:lnTo>
                  <a:lnTo>
                    <a:pt x="173687" y="535880"/>
                  </a:lnTo>
                  <a:lnTo>
                    <a:pt x="131405" y="519533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86350" y="1106605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32740">
              <a:lnSpc>
                <a:spcPct val="100000"/>
              </a:lnSpc>
              <a:spcBef>
                <a:spcPts val="125"/>
              </a:spcBef>
            </a:pPr>
            <a:r>
              <a:rPr lang="pt-BR" spc="-90" dirty="0"/>
              <a:t>Resultados </a:t>
            </a:r>
            <a:endParaRPr spc="-55" dirty="0"/>
          </a:p>
        </p:txBody>
      </p:sp>
      <p:graphicFrame>
        <p:nvGraphicFramePr>
          <p:cNvPr id="10" name="Google Shape;491;p37">
            <a:extLst>
              <a:ext uri="{FF2B5EF4-FFF2-40B4-BE49-F238E27FC236}">
                <a16:creationId xmlns:a16="http://schemas.microsoft.com/office/drawing/2014/main" id="{49F50AC4-68AD-A5AA-45C0-EDAD948242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7125481"/>
              </p:ext>
            </p:extLst>
          </p:nvPr>
        </p:nvGraphicFramePr>
        <p:xfrm>
          <a:off x="1758950" y="2222570"/>
          <a:ext cx="13944600" cy="63981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42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3833633005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18637">
                <a:tc gridSpan="8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 – best_float32.tflite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1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FPS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CPU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RAM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mAP50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Precisão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Recall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F1-Score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/>
                        <a:t>Tamanho</a:t>
                      </a:r>
                      <a:endParaRPr sz="3200" b="1" dirty="0"/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45%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544 MB</a:t>
                      </a:r>
                      <a:endParaRPr sz="24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94% 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97%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88%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92%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12 MB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8637">
                <a:tc gridSpan="8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FLOAT16 – best_float16.tflite</a:t>
                      </a:r>
                      <a:endParaRPr sz="32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43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400" b="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b="0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40%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520 MB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92% 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93%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88%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90%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400" dirty="0">
                          <a:solidFill>
                            <a:schemeClr val="dk1"/>
                          </a:solidFill>
                        </a:rPr>
                        <a:t>6 MB</a:t>
                      </a:r>
                      <a:endParaRPr sz="24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8637">
                <a:tc gridSpan="8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200" b="1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 – best_int8.tflite</a:t>
                      </a:r>
                      <a:endParaRPr sz="3200" dirty="0"/>
                    </a:p>
                  </a:txBody>
                  <a:tcPr marL="91425" marR="91425" marT="91425" marB="91425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43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2400" b="1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35%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480 MB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92%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94%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87%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90%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dirty="0"/>
                        <a:t>3 MB</a:t>
                      </a:r>
                      <a:endParaRPr sz="2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2" name="Imagem 51">
            <a:extLst>
              <a:ext uri="{FF2B5EF4-FFF2-40B4-BE49-F238E27FC236}">
                <a16:creationId xmlns:a16="http://schemas.microsoft.com/office/drawing/2014/main" id="{F5EF2399-A93D-8336-CBA6-16937B0445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0" t="35437" r="48048" b="13766"/>
          <a:stretch/>
        </p:blipFill>
        <p:spPr>
          <a:xfrm>
            <a:off x="920750" y="2483266"/>
            <a:ext cx="3104035" cy="3222533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82CAF726-81F3-4463-E9CA-312A091A1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4" t="17250" r="8323"/>
          <a:stretch/>
        </p:blipFill>
        <p:spPr>
          <a:xfrm>
            <a:off x="4298551" y="2475611"/>
            <a:ext cx="2973797" cy="3255058"/>
          </a:xfrm>
          <a:prstGeom prst="rect">
            <a:avLst/>
          </a:prstGeom>
        </p:spPr>
      </p:pic>
      <p:sp>
        <p:nvSpPr>
          <p:cNvPr id="57" name="CaixaDeTexto 56">
            <a:extLst>
              <a:ext uri="{FF2B5EF4-FFF2-40B4-BE49-F238E27FC236}">
                <a16:creationId xmlns:a16="http://schemas.microsoft.com/office/drawing/2014/main" id="{AEAA169D-D034-1D5B-C7DF-7E6CBEFAA3F2}"/>
              </a:ext>
            </a:extLst>
          </p:cNvPr>
          <p:cNvSpPr txBox="1"/>
          <p:nvPr/>
        </p:nvSpPr>
        <p:spPr>
          <a:xfrm>
            <a:off x="1392984" y="5738325"/>
            <a:ext cx="2159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Medição:1 m </a:t>
            </a:r>
          </a:p>
          <a:p>
            <a:r>
              <a:rPr lang="pt-BR" b="1" dirty="0"/>
              <a:t>Resultado: 0.91 m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706742B5-F471-6D9F-E135-49035FBAB4B5}"/>
              </a:ext>
            </a:extLst>
          </p:cNvPr>
          <p:cNvSpPr txBox="1"/>
          <p:nvPr/>
        </p:nvSpPr>
        <p:spPr>
          <a:xfrm>
            <a:off x="4718689" y="5730669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Medição:2 m </a:t>
            </a:r>
          </a:p>
          <a:p>
            <a:r>
              <a:rPr lang="pt-BR" b="1" dirty="0"/>
              <a:t>Resultado: 2.11 m</a:t>
            </a:r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E015C962-C2E7-1084-4840-DA35C5BA0A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81" r="9451"/>
          <a:stretch/>
        </p:blipFill>
        <p:spPr>
          <a:xfrm>
            <a:off x="7546114" y="1783465"/>
            <a:ext cx="4249237" cy="3935920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082BA52C-8DB7-A32C-B2DF-F78A0CF9338B}"/>
              </a:ext>
            </a:extLst>
          </p:cNvPr>
          <p:cNvSpPr txBox="1"/>
          <p:nvPr/>
        </p:nvSpPr>
        <p:spPr>
          <a:xfrm>
            <a:off x="8571363" y="5738325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Medição:5 m </a:t>
            </a:r>
          </a:p>
          <a:p>
            <a:r>
              <a:rPr lang="pt-BR" b="1" dirty="0"/>
              <a:t>Resultado: 4.95 m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9787DC93-91C8-D9DF-3375-C081FFCDF792}"/>
              </a:ext>
            </a:extLst>
          </p:cNvPr>
          <p:cNvSpPr txBox="1"/>
          <p:nvPr/>
        </p:nvSpPr>
        <p:spPr>
          <a:xfrm>
            <a:off x="13043300" y="5886162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Medição:20 m </a:t>
            </a:r>
          </a:p>
          <a:p>
            <a:r>
              <a:rPr lang="pt-BR" b="1" dirty="0"/>
              <a:t>Resultado: 20.02 m</a:t>
            </a:r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6E6E2CDB-DCE1-241E-74E9-A7A3194AB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1738" y="1797049"/>
            <a:ext cx="4731435" cy="3941275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C4C0E9C1-810F-F131-0A0F-A390DCF2B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750" y="6656484"/>
            <a:ext cx="4415074" cy="3073170"/>
          </a:xfrm>
          <a:prstGeom prst="rect">
            <a:avLst/>
          </a:prstGeom>
        </p:spPr>
      </p:pic>
      <p:sp>
        <p:nvSpPr>
          <p:cNvPr id="71" name="CaixaDeTexto 70">
            <a:extLst>
              <a:ext uri="{FF2B5EF4-FFF2-40B4-BE49-F238E27FC236}">
                <a16:creationId xmlns:a16="http://schemas.microsoft.com/office/drawing/2014/main" id="{3B4B19CB-E55F-088F-B1AC-1EE424A716B9}"/>
              </a:ext>
            </a:extLst>
          </p:cNvPr>
          <p:cNvSpPr txBox="1"/>
          <p:nvPr/>
        </p:nvSpPr>
        <p:spPr>
          <a:xfrm>
            <a:off x="5492750" y="9107895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Medição:20 m </a:t>
            </a:r>
          </a:p>
          <a:p>
            <a:r>
              <a:rPr lang="pt-BR" b="1" dirty="0"/>
              <a:t>Resultado: 20.08m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4F5936B-3392-3053-20EC-ACAB8113F8AF}"/>
              </a:ext>
            </a:extLst>
          </p:cNvPr>
          <p:cNvSpPr txBox="1"/>
          <p:nvPr/>
        </p:nvSpPr>
        <p:spPr>
          <a:xfrm>
            <a:off x="8252239" y="6925386"/>
            <a:ext cx="91506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Estes foram alguns testes de distância feitos, para validar se realmente estava conseguindo obter um valor mínimo confiável. Utilizamos uma trena de 30 metros para mensurar e compara o valor real com o obtido em simulação.</a:t>
            </a:r>
          </a:p>
        </p:txBody>
      </p:sp>
      <p:sp>
        <p:nvSpPr>
          <p:cNvPr id="78" name="object 14">
            <a:extLst>
              <a:ext uri="{FF2B5EF4-FFF2-40B4-BE49-F238E27FC236}">
                <a16:creationId xmlns:a16="http://schemas.microsoft.com/office/drawing/2014/main" id="{4F7E68D2-C704-778C-23D4-A257DE8649B0}"/>
              </a:ext>
            </a:extLst>
          </p:cNvPr>
          <p:cNvSpPr txBox="1">
            <a:spLocks/>
          </p:cNvSpPr>
          <p:nvPr/>
        </p:nvSpPr>
        <p:spPr>
          <a:xfrm>
            <a:off x="919747" y="1325978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4"/>
              <a:ext cx="126712" cy="19720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EBF742BA-42D6-E1EA-55E0-391484F1BAE9}"/>
              </a:ext>
            </a:extLst>
          </p:cNvPr>
          <p:cNvSpPr txBox="1">
            <a:spLocks/>
          </p:cNvSpPr>
          <p:nvPr/>
        </p:nvSpPr>
        <p:spPr>
          <a:xfrm>
            <a:off x="919747" y="1325978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210766DE-C74C-4719-C06A-835F30B93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41" y="2248500"/>
            <a:ext cx="5272632" cy="3927113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223F182-ED66-BF0E-FD46-FD62E0E74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150" y="2251545"/>
            <a:ext cx="5978300" cy="3927113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11B636B3-30EF-1B7D-74BB-A18032B25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9364" y="2266145"/>
            <a:ext cx="5266686" cy="390946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F356BBEC-EBE0-A096-DE60-453A07079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526" y="6277874"/>
            <a:ext cx="4847194" cy="3465589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77A8EBA5-0256-D1E4-3510-90768A9692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336" y="6336719"/>
            <a:ext cx="4316672" cy="3450036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9A3DC79-480A-3954-FCF8-19550C7DCF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6624" y="6336719"/>
            <a:ext cx="4969810" cy="34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11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009854"/>
              <a:ext cx="126712" cy="19720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F7FF7901-E9CB-4F0D-1802-73AEE9524A5B}"/>
              </a:ext>
            </a:extLst>
          </p:cNvPr>
          <p:cNvSpPr txBox="1">
            <a:spLocks/>
          </p:cNvSpPr>
          <p:nvPr/>
        </p:nvSpPr>
        <p:spPr>
          <a:xfrm>
            <a:off x="919747" y="1325978"/>
            <a:ext cx="725043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332740">
              <a:spcBef>
                <a:spcPts val="125"/>
              </a:spcBef>
            </a:pPr>
            <a:r>
              <a:rPr lang="pt-BR" spc="-90" dirty="0"/>
              <a:t>Resultados </a:t>
            </a:r>
            <a:endParaRPr lang="pt-BR" spc="-55" dirty="0"/>
          </a:p>
        </p:txBody>
      </p:sp>
      <p:pic>
        <p:nvPicPr>
          <p:cNvPr id="24" name="Mídia Online 23" title="Vídeo Apresentação Disciplina de Machine Learning Avançada">
            <a:hlinkClick r:id="" action="ppaction://media"/>
            <a:extLst>
              <a:ext uri="{FF2B5EF4-FFF2-40B4-BE49-F238E27FC236}">
                <a16:creationId xmlns:a16="http://schemas.microsoft.com/office/drawing/2014/main" id="{8D627989-164F-79EF-755C-BED31979EEE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39145" y="2203782"/>
            <a:ext cx="13822409" cy="777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8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4"/>
              <a:ext cx="126712" cy="19720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">
            <a:extLst>
              <a:ext uri="{FF2B5EF4-FFF2-40B4-BE49-F238E27FC236}">
                <a16:creationId xmlns:a16="http://schemas.microsoft.com/office/drawing/2014/main" id="{25238277-ED9D-FE09-BA29-C2E8003B04E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7493" y="0"/>
            <a:ext cx="5875134" cy="1030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59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2802" y="1"/>
            <a:ext cx="5875134" cy="102869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650901" y="609200"/>
            <a:ext cx="1019175" cy="1016635"/>
            <a:chOff x="7650901" y="609200"/>
            <a:chExt cx="1019175" cy="1016635"/>
          </a:xfrm>
        </p:grpSpPr>
        <p:sp>
          <p:nvSpPr>
            <p:cNvPr id="4" name="object 4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8"/>
                  </a:lnTo>
                  <a:lnTo>
                    <a:pt x="745314" y="580204"/>
                  </a:lnTo>
                  <a:lnTo>
                    <a:pt x="707659" y="607558"/>
                  </a:lnTo>
                  <a:lnTo>
                    <a:pt x="672171" y="637963"/>
                  </a:lnTo>
                  <a:lnTo>
                    <a:pt x="639149" y="671107"/>
                  </a:lnTo>
                  <a:lnTo>
                    <a:pt x="608893" y="706683"/>
                  </a:lnTo>
                  <a:lnTo>
                    <a:pt x="581701" y="744380"/>
                  </a:lnTo>
                  <a:lnTo>
                    <a:pt x="557872" y="783888"/>
                  </a:lnTo>
                  <a:lnTo>
                    <a:pt x="537705" y="824899"/>
                  </a:lnTo>
                  <a:lnTo>
                    <a:pt x="521499" y="867103"/>
                  </a:lnTo>
                  <a:lnTo>
                    <a:pt x="509553" y="910190"/>
                  </a:lnTo>
                  <a:lnTo>
                    <a:pt x="502166" y="953852"/>
                  </a:lnTo>
                  <a:lnTo>
                    <a:pt x="499637" y="997777"/>
                  </a:lnTo>
                  <a:lnTo>
                    <a:pt x="497109" y="953852"/>
                  </a:lnTo>
                  <a:lnTo>
                    <a:pt x="489724" y="910190"/>
                  </a:lnTo>
                  <a:lnTo>
                    <a:pt x="477781" y="867103"/>
                  </a:lnTo>
                  <a:lnTo>
                    <a:pt x="461582" y="824899"/>
                  </a:lnTo>
                  <a:lnTo>
                    <a:pt x="441425" y="783888"/>
                  </a:lnTo>
                  <a:lnTo>
                    <a:pt x="417610" y="744380"/>
                  </a:lnTo>
                  <a:lnTo>
                    <a:pt x="390437" y="706683"/>
                  </a:lnTo>
                  <a:lnTo>
                    <a:pt x="360207" y="671107"/>
                  </a:lnTo>
                  <a:lnTo>
                    <a:pt x="327219" y="637963"/>
                  </a:lnTo>
                  <a:lnTo>
                    <a:pt x="291772" y="607558"/>
                  </a:lnTo>
                  <a:lnTo>
                    <a:pt x="254167" y="580204"/>
                  </a:lnTo>
                  <a:lnTo>
                    <a:pt x="214703" y="556208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170007" y="0"/>
            <a:ext cx="2238375" cy="4457700"/>
            <a:chOff x="10170007" y="0"/>
            <a:chExt cx="2238375" cy="4457700"/>
          </a:xfrm>
        </p:grpSpPr>
        <p:sp>
          <p:nvSpPr>
            <p:cNvPr id="7" name="object 7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62963" y="1848739"/>
            <a:ext cx="628777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50" spc="-185" dirty="0"/>
              <a:t>Edge</a:t>
            </a:r>
            <a:r>
              <a:rPr sz="2950" spc="-235" dirty="0"/>
              <a:t> </a:t>
            </a:r>
            <a:r>
              <a:rPr sz="2950" spc="-105" dirty="0"/>
              <a:t>Computing</a:t>
            </a:r>
            <a:r>
              <a:rPr sz="2950" spc="-235" dirty="0"/>
              <a:t> </a:t>
            </a:r>
            <a:r>
              <a:rPr sz="2950" spc="-114" dirty="0"/>
              <a:t>Use</a:t>
            </a:r>
            <a:r>
              <a:rPr sz="2950" spc="-229" dirty="0"/>
              <a:t> </a:t>
            </a:r>
            <a:r>
              <a:rPr sz="2950" spc="-215" dirty="0"/>
              <a:t>Cases</a:t>
            </a:r>
            <a:r>
              <a:rPr sz="2950" spc="-235" dirty="0"/>
              <a:t> </a:t>
            </a:r>
            <a:r>
              <a:rPr sz="2950" spc="-30" dirty="0"/>
              <a:t>in</a:t>
            </a:r>
            <a:r>
              <a:rPr sz="2950" spc="-229" dirty="0"/>
              <a:t> </a:t>
            </a:r>
            <a:r>
              <a:rPr sz="2950" spc="-75" dirty="0"/>
              <a:t>Vehicle</a:t>
            </a:r>
            <a:r>
              <a:rPr sz="2950" spc="-235" dirty="0"/>
              <a:t> </a:t>
            </a:r>
            <a:r>
              <a:rPr sz="2950" spc="-80" dirty="0"/>
              <a:t>Tracking</a:t>
            </a:r>
            <a:endParaRPr sz="2950" dirty="0"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9167" y="3114154"/>
            <a:ext cx="1268996" cy="18159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1304" y="3433089"/>
            <a:ext cx="2213704" cy="32381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7165" y="3433089"/>
            <a:ext cx="2152764" cy="32381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362963" y="2949263"/>
            <a:ext cx="6901180" cy="239331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298065" marR="5080" indent="-2286000">
              <a:lnSpc>
                <a:spcPts val="3070"/>
              </a:lnSpc>
              <a:spcBef>
                <a:spcPts val="240"/>
              </a:spcBef>
              <a:tabLst>
                <a:tab pos="2447925" algn="l"/>
                <a:tab pos="4766945" algn="l"/>
              </a:tabLst>
            </a:pPr>
            <a:r>
              <a:rPr sz="2600" spc="-10" dirty="0">
                <a:latin typeface="Trebuchet MS"/>
                <a:cs typeface="Trebuchet MS"/>
              </a:rPr>
              <a:t>Various</a:t>
            </a:r>
            <a:r>
              <a:rPr sz="2600" dirty="0">
                <a:latin typeface="Trebuchet MS"/>
                <a:cs typeface="Trebuchet MS"/>
              </a:rPr>
              <a:t>		</a:t>
            </a:r>
            <a:r>
              <a:rPr sz="2600" spc="-105" dirty="0">
                <a:latin typeface="Trebuchet MS"/>
                <a:cs typeface="Trebuchet MS"/>
              </a:rPr>
              <a:t>demonstrate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effectiveness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of in</a:t>
            </a:r>
            <a:r>
              <a:rPr sz="2600" dirty="0">
                <a:latin typeface="Trebuchet MS"/>
                <a:cs typeface="Trebuchet MS"/>
              </a:rPr>
              <a:t>	</a:t>
            </a:r>
            <a:r>
              <a:rPr sz="2600" spc="-325" dirty="0">
                <a:latin typeface="Trebuchet MS"/>
                <a:cs typeface="Trebuchet MS"/>
              </a:rPr>
              <a:t>,</a:t>
            </a:r>
            <a:r>
              <a:rPr sz="2600" spc="-240" dirty="0">
                <a:latin typeface="Trebuchet MS"/>
                <a:cs typeface="Trebuchet MS"/>
              </a:rPr>
              <a:t> </a:t>
            </a:r>
            <a:r>
              <a:rPr sz="2600" spc="-75" dirty="0">
                <a:latin typeface="Trebuchet MS"/>
                <a:cs typeface="Trebuchet MS"/>
              </a:rPr>
              <a:t>including</a:t>
            </a:r>
            <a:r>
              <a:rPr sz="2600" spc="-235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real-</a:t>
            </a:r>
            <a:endParaRPr sz="2600" dirty="0">
              <a:latin typeface="Trebuchet MS"/>
              <a:cs typeface="Trebuchet MS"/>
            </a:endParaRPr>
          </a:p>
          <a:p>
            <a:pPr marL="12700" marR="212725">
              <a:lnSpc>
                <a:spcPts val="3080"/>
              </a:lnSpc>
              <a:spcBef>
                <a:spcPts val="75"/>
              </a:spcBef>
            </a:pPr>
            <a:r>
              <a:rPr sz="2600" spc="-125" dirty="0">
                <a:latin typeface="Trebuchet MS"/>
                <a:cs typeface="Trebuchet MS"/>
              </a:rPr>
              <a:t>time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route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optimization,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predictive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maintenance, </a:t>
            </a:r>
            <a:r>
              <a:rPr sz="2600" spc="-55" dirty="0">
                <a:latin typeface="Trebuchet MS"/>
                <a:cs typeface="Trebuchet MS"/>
              </a:rPr>
              <a:t>and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driver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85" dirty="0">
                <a:latin typeface="Trebuchet MS"/>
                <a:cs typeface="Trebuchet MS"/>
              </a:rPr>
              <a:t>behavior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analysis.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These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applications</a:t>
            </a:r>
            <a:endParaRPr sz="2600" dirty="0">
              <a:latin typeface="Trebuchet MS"/>
              <a:cs typeface="Trebuchet MS"/>
            </a:endParaRPr>
          </a:p>
          <a:p>
            <a:pPr marL="12700" marR="654685">
              <a:lnSpc>
                <a:spcPts val="3080"/>
              </a:lnSpc>
              <a:spcBef>
                <a:spcPts val="65"/>
              </a:spcBef>
            </a:pPr>
            <a:r>
              <a:rPr sz="2600" spc="-65" dirty="0">
                <a:latin typeface="Trebuchet MS"/>
                <a:cs typeface="Trebuchet MS"/>
              </a:rPr>
              <a:t>showcase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potential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of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edge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75" dirty="0">
                <a:latin typeface="Trebuchet MS"/>
                <a:cs typeface="Trebuchet MS"/>
              </a:rPr>
              <a:t>computing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for </a:t>
            </a:r>
            <a:r>
              <a:rPr sz="2600" spc="-95" dirty="0">
                <a:latin typeface="Trebuchet MS"/>
                <a:cs typeface="Trebuchet MS"/>
              </a:rPr>
              <a:t>transforming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transportation</a:t>
            </a:r>
            <a:r>
              <a:rPr sz="2600" spc="-170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management.</a:t>
            </a:r>
            <a:endParaRPr sz="2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8"/>
                  </a:lnTo>
                  <a:lnTo>
                    <a:pt x="475551" y="784446"/>
                  </a:lnTo>
                  <a:lnTo>
                    <a:pt x="459335" y="742162"/>
                  </a:lnTo>
                  <a:lnTo>
                    <a:pt x="439169" y="701138"/>
                  </a:lnTo>
                  <a:lnTo>
                    <a:pt x="415356" y="661672"/>
                  </a:lnTo>
                  <a:lnTo>
                    <a:pt x="388202" y="624065"/>
                  </a:lnTo>
                  <a:lnTo>
                    <a:pt x="358013" y="588616"/>
                  </a:lnTo>
                  <a:lnTo>
                    <a:pt x="325092" y="555625"/>
                  </a:lnTo>
                  <a:lnTo>
                    <a:pt x="289746" y="525393"/>
                  </a:lnTo>
                  <a:lnTo>
                    <a:pt x="252278" y="498218"/>
                  </a:lnTo>
                  <a:lnTo>
                    <a:pt x="212993" y="474402"/>
                  </a:lnTo>
                  <a:lnTo>
                    <a:pt x="172198" y="454243"/>
                  </a:lnTo>
                  <a:lnTo>
                    <a:pt x="130196" y="438042"/>
                  </a:lnTo>
                  <a:lnTo>
                    <a:pt x="87292" y="426099"/>
                  </a:lnTo>
                  <a:lnTo>
                    <a:pt x="43792" y="418713"/>
                  </a:lnTo>
                  <a:lnTo>
                    <a:pt x="0" y="416184"/>
                  </a:lnTo>
                  <a:lnTo>
                    <a:pt x="43792" y="413656"/>
                  </a:lnTo>
                  <a:lnTo>
                    <a:pt x="87292" y="406270"/>
                  </a:lnTo>
                  <a:lnTo>
                    <a:pt x="130196" y="394325"/>
                  </a:lnTo>
                  <a:lnTo>
                    <a:pt x="172198" y="378120"/>
                  </a:lnTo>
                  <a:lnTo>
                    <a:pt x="212993" y="357954"/>
                  </a:lnTo>
                  <a:lnTo>
                    <a:pt x="252278" y="334125"/>
                  </a:lnTo>
                  <a:lnTo>
                    <a:pt x="289746" y="306934"/>
                  </a:lnTo>
                  <a:lnTo>
                    <a:pt x="325092" y="276679"/>
                  </a:lnTo>
                  <a:lnTo>
                    <a:pt x="358013" y="243658"/>
                  </a:lnTo>
                  <a:lnTo>
                    <a:pt x="388202" y="208170"/>
                  </a:lnTo>
                  <a:lnTo>
                    <a:pt x="415356" y="170515"/>
                  </a:lnTo>
                  <a:lnTo>
                    <a:pt x="439169" y="130992"/>
                  </a:lnTo>
                  <a:lnTo>
                    <a:pt x="459335" y="89899"/>
                  </a:lnTo>
                  <a:lnTo>
                    <a:pt x="475551" y="47535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5"/>
                  </a:lnTo>
                  <a:lnTo>
                    <a:pt x="535885" y="89899"/>
                  </a:lnTo>
                  <a:lnTo>
                    <a:pt x="556217" y="130992"/>
                  </a:lnTo>
                  <a:lnTo>
                    <a:pt x="580217" y="170515"/>
                  </a:lnTo>
                  <a:lnTo>
                    <a:pt x="607578" y="208170"/>
                  </a:lnTo>
                  <a:lnTo>
                    <a:pt x="637988" y="243658"/>
                  </a:lnTo>
                  <a:lnTo>
                    <a:pt x="671138" y="276679"/>
                  </a:lnTo>
                  <a:lnTo>
                    <a:pt x="706718" y="306934"/>
                  </a:lnTo>
                  <a:lnTo>
                    <a:pt x="744419" y="334125"/>
                  </a:lnTo>
                  <a:lnTo>
                    <a:pt x="783931" y="357954"/>
                  </a:lnTo>
                  <a:lnTo>
                    <a:pt x="824944" y="378120"/>
                  </a:lnTo>
                  <a:lnTo>
                    <a:pt x="867149" y="394325"/>
                  </a:lnTo>
                  <a:lnTo>
                    <a:pt x="910235" y="406270"/>
                  </a:lnTo>
                  <a:lnTo>
                    <a:pt x="953893" y="413656"/>
                  </a:lnTo>
                  <a:lnTo>
                    <a:pt x="965528" y="414326"/>
                  </a:lnTo>
                </a:path>
                <a:path w="965834" h="916305">
                  <a:moveTo>
                    <a:pt x="965528" y="418043"/>
                  </a:moveTo>
                  <a:lnTo>
                    <a:pt x="910235" y="426099"/>
                  </a:lnTo>
                  <a:lnTo>
                    <a:pt x="867149" y="438042"/>
                  </a:lnTo>
                  <a:lnTo>
                    <a:pt x="824944" y="454243"/>
                  </a:lnTo>
                  <a:lnTo>
                    <a:pt x="783931" y="474402"/>
                  </a:lnTo>
                  <a:lnTo>
                    <a:pt x="744419" y="498218"/>
                  </a:lnTo>
                  <a:lnTo>
                    <a:pt x="706718" y="525393"/>
                  </a:lnTo>
                  <a:lnTo>
                    <a:pt x="671138" y="555625"/>
                  </a:lnTo>
                  <a:lnTo>
                    <a:pt x="637988" y="588616"/>
                  </a:lnTo>
                  <a:lnTo>
                    <a:pt x="607578" y="624065"/>
                  </a:lnTo>
                  <a:lnTo>
                    <a:pt x="580217" y="661672"/>
                  </a:lnTo>
                  <a:lnTo>
                    <a:pt x="556217" y="701138"/>
                  </a:lnTo>
                  <a:lnTo>
                    <a:pt x="535885" y="742162"/>
                  </a:lnTo>
                  <a:lnTo>
                    <a:pt x="519533" y="784446"/>
                  </a:lnTo>
                  <a:lnTo>
                    <a:pt x="507469" y="827688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30"/>
                  </a:moveTo>
                  <a:lnTo>
                    <a:pt x="494912" y="955770"/>
                  </a:lnTo>
                  <a:lnTo>
                    <a:pt x="487512" y="911869"/>
                  </a:lnTo>
                  <a:lnTo>
                    <a:pt x="475551" y="868627"/>
                  </a:lnTo>
                  <a:lnTo>
                    <a:pt x="459335" y="826344"/>
                  </a:lnTo>
                  <a:lnTo>
                    <a:pt x="439169" y="785320"/>
                  </a:lnTo>
                  <a:lnTo>
                    <a:pt x="415356" y="745855"/>
                  </a:lnTo>
                  <a:lnTo>
                    <a:pt x="388202" y="708249"/>
                  </a:lnTo>
                  <a:lnTo>
                    <a:pt x="358013" y="672801"/>
                  </a:lnTo>
                  <a:lnTo>
                    <a:pt x="325092" y="639812"/>
                  </a:lnTo>
                  <a:lnTo>
                    <a:pt x="289746" y="609580"/>
                  </a:lnTo>
                  <a:lnTo>
                    <a:pt x="252278" y="582407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7"/>
                  </a:lnTo>
                  <a:lnTo>
                    <a:pt x="706718" y="609580"/>
                  </a:lnTo>
                  <a:lnTo>
                    <a:pt x="671138" y="639812"/>
                  </a:lnTo>
                  <a:lnTo>
                    <a:pt x="637988" y="672801"/>
                  </a:lnTo>
                  <a:lnTo>
                    <a:pt x="607578" y="708249"/>
                  </a:lnTo>
                  <a:lnTo>
                    <a:pt x="580217" y="745855"/>
                  </a:lnTo>
                  <a:lnTo>
                    <a:pt x="556217" y="785320"/>
                  </a:lnTo>
                  <a:lnTo>
                    <a:pt x="535885" y="826344"/>
                  </a:lnTo>
                  <a:lnTo>
                    <a:pt x="519533" y="868627"/>
                  </a:lnTo>
                  <a:lnTo>
                    <a:pt x="507469" y="911869"/>
                  </a:lnTo>
                  <a:lnTo>
                    <a:pt x="500003" y="955770"/>
                  </a:lnTo>
                  <a:lnTo>
                    <a:pt x="497446" y="1000030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0" y="1841013"/>
                  </a:moveTo>
                  <a:lnTo>
                    <a:pt x="0" y="1841013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389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197358" y="438454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58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43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45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49"/>
                  </a:lnTo>
                  <a:lnTo>
                    <a:pt x="436996" y="254868"/>
                  </a:lnTo>
                  <a:lnTo>
                    <a:pt x="434837" y="265663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86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86"/>
                  </a:lnTo>
                  <a:lnTo>
                    <a:pt x="10794" y="287990"/>
                  </a:lnTo>
                  <a:lnTo>
                    <a:pt x="7873" y="277195"/>
                  </a:lnTo>
                  <a:lnTo>
                    <a:pt x="4952" y="265663"/>
                  </a:lnTo>
                  <a:lnTo>
                    <a:pt x="2793" y="254868"/>
                  </a:lnTo>
                  <a:lnTo>
                    <a:pt x="1396" y="243349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872614" y="1295831"/>
            <a:ext cx="712957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Objetivos do projeto</a:t>
            </a:r>
            <a:endParaRPr spc="-90" dirty="0"/>
          </a:p>
        </p:txBody>
      </p:sp>
      <p:sp>
        <p:nvSpPr>
          <p:cNvPr id="21" name="object 21"/>
          <p:cNvSpPr txBox="1"/>
          <p:nvPr/>
        </p:nvSpPr>
        <p:spPr>
          <a:xfrm>
            <a:off x="1247487" y="2326970"/>
            <a:ext cx="8720664" cy="787330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b="1" spc="-25" dirty="0">
                <a:latin typeface="Trebuchet MS"/>
                <a:cs typeface="Trebuchet MS"/>
              </a:rPr>
              <a:t>Contexto</a:t>
            </a:r>
            <a:r>
              <a:rPr lang="pt-BR" sz="2800" spc="-25" dirty="0">
                <a:latin typeface="Trebuchet MS"/>
                <a:cs typeface="Trebuchet MS"/>
              </a:rPr>
              <a:t>: 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800" spc="-25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spc="-25" dirty="0">
                <a:latin typeface="Trebuchet MS"/>
                <a:cs typeface="Trebuchet MS"/>
              </a:rPr>
              <a:t>A necessidade de sistemas com controle e análise de dados eficientes de rastreamento de veículos para logística, segurança e gestão de frotas.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800" spc="-25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b="1" spc="-25" dirty="0">
                <a:latin typeface="Trebuchet MS"/>
                <a:cs typeface="Trebuchet MS"/>
              </a:rPr>
              <a:t>Problema</a:t>
            </a:r>
            <a:r>
              <a:rPr lang="pt-BR" sz="2800" spc="-25" dirty="0">
                <a:latin typeface="Trebuchet MS"/>
                <a:cs typeface="Trebuchet MS"/>
              </a:rPr>
              <a:t>: 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800" spc="-25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spc="-25" dirty="0">
                <a:latin typeface="Trebuchet MS"/>
                <a:cs typeface="Trebuchet MS"/>
              </a:rPr>
              <a:t>Limitações dos sistemas tradicionais baseados em nuvem, como latência, largura de banda e custos de transmissão de dados envolvendo altos custos. Demanda de abastecimento de carros elétricos, um momento mais atual e futuro. Demanda de espaço e vagas em eventos. Controle de tempo de carros. Análise de segurança sobre carros, sendo eles roubados, ou acidentes que possam acontecer.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800" spc="-25" dirty="0">
              <a:latin typeface="Trebuchet MS"/>
              <a:cs typeface="Trebuchet MS"/>
            </a:endParaRPr>
          </a:p>
          <a:p>
            <a:pPr marL="12700" marR="5080" algn="l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en-US" sz="2800" dirty="0">
              <a:latin typeface="Trebuchet MS"/>
              <a:cs typeface="Trebuchet MS"/>
            </a:endParaRPr>
          </a:p>
        </p:txBody>
      </p:sp>
      <p:pic>
        <p:nvPicPr>
          <p:cNvPr id="19" name="object 2">
            <a:extLst>
              <a:ext uri="{FF2B5EF4-FFF2-40B4-BE49-F238E27FC236}">
                <a16:creationId xmlns:a16="http://schemas.microsoft.com/office/drawing/2014/main" id="{A786D4B6-DC52-B167-B434-4CDD46E56E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0950" y="0"/>
            <a:ext cx="7143636" cy="102869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55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504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23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85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55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75641" y="2159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16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54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606"/>
                  </a:lnTo>
                  <a:lnTo>
                    <a:pt x="128144" y="2158"/>
                  </a:lnTo>
                  <a:lnTo>
                    <a:pt x="136145" y="723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67768" y="723"/>
                  </a:lnTo>
                  <a:lnTo>
                    <a:pt x="175769" y="2158"/>
                  </a:lnTo>
                  <a:lnTo>
                    <a:pt x="183643" y="3606"/>
                  </a:lnTo>
                  <a:lnTo>
                    <a:pt x="191517" y="5041"/>
                  </a:lnTo>
                  <a:lnTo>
                    <a:pt x="228221" y="20167"/>
                  </a:lnTo>
                  <a:lnTo>
                    <a:pt x="259209" y="44640"/>
                  </a:lnTo>
                  <a:lnTo>
                    <a:pt x="265051" y="50405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54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16"/>
                  </a:lnTo>
                  <a:lnTo>
                    <a:pt x="303152" y="151916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87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16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4"/>
              <a:ext cx="126712" cy="19720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42"/>
                  </a:lnTo>
                  <a:lnTo>
                    <a:pt x="3601" y="185737"/>
                  </a:lnTo>
                  <a:lnTo>
                    <a:pt x="720" y="208775"/>
                  </a:lnTo>
                  <a:lnTo>
                    <a:pt x="720" y="220294"/>
                  </a:lnTo>
                  <a:lnTo>
                    <a:pt x="0" y="220294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78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57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94"/>
                  </a:lnTo>
                  <a:lnTo>
                    <a:pt x="440566" y="208775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65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94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78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60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57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94"/>
                  </a:lnTo>
                  <a:lnTo>
                    <a:pt x="720" y="220294"/>
                  </a:lnTo>
                  <a:lnTo>
                    <a:pt x="720" y="208775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42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82"/>
                  </a:lnTo>
                  <a:lnTo>
                    <a:pt x="120218" y="24485"/>
                  </a:lnTo>
                  <a:lnTo>
                    <a:pt x="141818" y="15125"/>
                  </a:lnTo>
                  <a:lnTo>
                    <a:pt x="152613" y="10807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65"/>
                  </a:lnTo>
                  <a:lnTo>
                    <a:pt x="277153" y="7924"/>
                  </a:lnTo>
                  <a:lnTo>
                    <a:pt x="320347" y="24485"/>
                  </a:lnTo>
                  <a:lnTo>
                    <a:pt x="358501" y="49682"/>
                  </a:lnTo>
                  <a:lnTo>
                    <a:pt x="367139" y="56870"/>
                  </a:lnTo>
                  <a:lnTo>
                    <a:pt x="398095" y="91427"/>
                  </a:lnTo>
                  <a:lnTo>
                    <a:pt x="421129" y="131025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42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75"/>
                  </a:lnTo>
                  <a:lnTo>
                    <a:pt x="440566" y="220294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6361" y="6056236"/>
            <a:ext cx="7219949" cy="320992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03156" y="6056236"/>
            <a:ext cx="7219949" cy="3209925"/>
          </a:xfrm>
          <a:prstGeom prst="rect">
            <a:avLst/>
          </a:prstGeom>
        </p:spPr>
      </p:pic>
      <p:sp>
        <p:nvSpPr>
          <p:cNvPr id="24" name="Título 23">
            <a:extLst>
              <a:ext uri="{FF2B5EF4-FFF2-40B4-BE49-F238E27FC236}">
                <a16:creationId xmlns:a16="http://schemas.microsoft.com/office/drawing/2014/main" id="{6F92447D-2593-EFE3-B0F8-FF403CD5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7650901" y="609200"/>
            <a:ext cx="1019175" cy="1016635"/>
            <a:chOff x="7650901" y="609200"/>
            <a:chExt cx="1019175" cy="1016635"/>
          </a:xfrm>
        </p:grpSpPr>
        <p:sp>
          <p:nvSpPr>
            <p:cNvPr id="4" name="object 4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170007" y="0"/>
            <a:ext cx="2238375" cy="4457700"/>
            <a:chOff x="10170007" y="0"/>
            <a:chExt cx="2238375" cy="4457700"/>
          </a:xfrm>
        </p:grpSpPr>
        <p:sp>
          <p:nvSpPr>
            <p:cNvPr id="7" name="object 7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62963" y="1848739"/>
            <a:ext cx="4420235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10"/>
              </a:spcBef>
            </a:pPr>
            <a:r>
              <a:rPr lang="pt-BR" sz="2800" spc="-155" dirty="0"/>
              <a:t>Implementação da solução</a:t>
            </a:r>
            <a:endParaRPr sz="2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2452" y="1342059"/>
            <a:ext cx="6838949" cy="7600950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872614" y="1295831"/>
            <a:ext cx="4610736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345" dirty="0"/>
              <a:t>Estudo de caso</a:t>
            </a:r>
            <a:endParaRPr spc="-195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8A5E377-E295-B885-9A3A-78D03441889C}"/>
              </a:ext>
            </a:extLst>
          </p:cNvPr>
          <p:cNvSpPr txBox="1"/>
          <p:nvPr/>
        </p:nvSpPr>
        <p:spPr>
          <a:xfrm>
            <a:off x="412102" y="3778250"/>
            <a:ext cx="915035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A exploração de estudos de casos reais de implementação de computação periférica no seguimento de </a:t>
            </a:r>
            <a:r>
              <a:rPr lang="pt-BR" sz="3200" dirty="0">
                <a:latin typeface="Liberation Sans Narrow"/>
              </a:rPr>
              <a:t>veículos</a:t>
            </a:r>
            <a:r>
              <a:rPr lang="pt-BR" sz="3200" dirty="0"/>
              <a:t> fornece informações valiosas sobre os benefícios tangíveis e os desafios enfrentados pelas organizações. Estes exemplos demonstram o impacto transformador da computação periférica na gestão dos transportes.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11852" y="0"/>
            <a:ext cx="1676400" cy="4457700"/>
            <a:chOff x="16611852" y="0"/>
            <a:chExt cx="1676400" cy="4457700"/>
          </a:xfrm>
        </p:grpSpPr>
        <p:sp>
          <p:nvSpPr>
            <p:cNvPr id="3" name="object 3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025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0219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78" y="8342270"/>
            <a:ext cx="1062355" cy="1963420"/>
            <a:chOff x="-19078" y="8342270"/>
            <a:chExt cx="1062355" cy="1963420"/>
          </a:xfrm>
        </p:grpSpPr>
        <p:sp>
          <p:nvSpPr>
            <p:cNvPr id="7" name="object 7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2"/>
                  </a:lnTo>
                  <a:lnTo>
                    <a:pt x="213908" y="557888"/>
                  </a:lnTo>
                  <a:lnTo>
                    <a:pt x="253420" y="581717"/>
                  </a:lnTo>
                  <a:lnTo>
                    <a:pt x="291119" y="608909"/>
                  </a:lnTo>
                  <a:lnTo>
                    <a:pt x="326697" y="639165"/>
                  </a:lnTo>
                  <a:lnTo>
                    <a:pt x="359844" y="672186"/>
                  </a:lnTo>
                  <a:lnTo>
                    <a:pt x="390250" y="707674"/>
                  </a:lnTo>
                  <a:lnTo>
                    <a:pt x="417606" y="745328"/>
                  </a:lnTo>
                  <a:lnTo>
                    <a:pt x="441602" y="784852"/>
                  </a:lnTo>
                  <a:lnTo>
                    <a:pt x="461930" y="825944"/>
                  </a:lnTo>
                  <a:lnTo>
                    <a:pt x="478279" y="868308"/>
                  </a:lnTo>
                  <a:lnTo>
                    <a:pt x="490340" y="911642"/>
                  </a:lnTo>
                  <a:lnTo>
                    <a:pt x="497803" y="955650"/>
                  </a:lnTo>
                  <a:lnTo>
                    <a:pt x="500360" y="1000031"/>
                  </a:lnTo>
                  <a:lnTo>
                    <a:pt x="502895" y="955650"/>
                  </a:lnTo>
                  <a:lnTo>
                    <a:pt x="510296" y="911642"/>
                  </a:lnTo>
                  <a:lnTo>
                    <a:pt x="522259" y="868308"/>
                  </a:lnTo>
                  <a:lnTo>
                    <a:pt x="538479" y="825944"/>
                  </a:lnTo>
                  <a:lnTo>
                    <a:pt x="558649" y="784852"/>
                  </a:lnTo>
                  <a:lnTo>
                    <a:pt x="582466" y="745328"/>
                  </a:lnTo>
                  <a:lnTo>
                    <a:pt x="609623" y="707674"/>
                  </a:lnTo>
                  <a:lnTo>
                    <a:pt x="639817" y="672186"/>
                  </a:lnTo>
                  <a:lnTo>
                    <a:pt x="672742" y="639165"/>
                  </a:lnTo>
                  <a:lnTo>
                    <a:pt x="708092" y="608909"/>
                  </a:lnTo>
                  <a:lnTo>
                    <a:pt x="745563" y="581717"/>
                  </a:lnTo>
                  <a:lnTo>
                    <a:pt x="784850" y="557888"/>
                  </a:lnTo>
                  <a:lnTo>
                    <a:pt x="825648" y="537722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9"/>
                  </a:lnTo>
                  <a:lnTo>
                    <a:pt x="825648" y="537724"/>
                  </a:lnTo>
                  <a:lnTo>
                    <a:pt x="784850" y="557891"/>
                  </a:lnTo>
                  <a:lnTo>
                    <a:pt x="745563" y="581720"/>
                  </a:lnTo>
                  <a:lnTo>
                    <a:pt x="708092" y="608912"/>
                  </a:lnTo>
                  <a:lnTo>
                    <a:pt x="672742" y="639168"/>
                  </a:lnTo>
                  <a:lnTo>
                    <a:pt x="639817" y="672189"/>
                  </a:lnTo>
                  <a:lnTo>
                    <a:pt x="609623" y="707677"/>
                  </a:lnTo>
                  <a:lnTo>
                    <a:pt x="582466" y="745332"/>
                  </a:lnTo>
                  <a:lnTo>
                    <a:pt x="558649" y="784855"/>
                  </a:lnTo>
                  <a:lnTo>
                    <a:pt x="538479" y="825948"/>
                  </a:lnTo>
                  <a:lnTo>
                    <a:pt x="522259" y="868312"/>
                  </a:lnTo>
                  <a:lnTo>
                    <a:pt x="510297" y="911647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7"/>
                  </a:lnTo>
                  <a:lnTo>
                    <a:pt x="478279" y="868312"/>
                  </a:lnTo>
                  <a:lnTo>
                    <a:pt x="461930" y="825948"/>
                  </a:lnTo>
                  <a:lnTo>
                    <a:pt x="441603" y="784855"/>
                  </a:lnTo>
                  <a:lnTo>
                    <a:pt x="417606" y="745332"/>
                  </a:lnTo>
                  <a:lnTo>
                    <a:pt x="390250" y="707677"/>
                  </a:lnTo>
                  <a:lnTo>
                    <a:pt x="359844" y="672189"/>
                  </a:lnTo>
                  <a:lnTo>
                    <a:pt x="326697" y="639168"/>
                  </a:lnTo>
                  <a:lnTo>
                    <a:pt x="291119" y="608912"/>
                  </a:lnTo>
                  <a:lnTo>
                    <a:pt x="253420" y="581720"/>
                  </a:lnTo>
                  <a:lnTo>
                    <a:pt x="213908" y="557891"/>
                  </a:lnTo>
                  <a:lnTo>
                    <a:pt x="172894" y="537724"/>
                  </a:lnTo>
                  <a:lnTo>
                    <a:pt x="130687" y="521519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502895" y="44260"/>
                  </a:lnTo>
                  <a:lnTo>
                    <a:pt x="510297" y="88161"/>
                  </a:lnTo>
                  <a:lnTo>
                    <a:pt x="522259" y="131402"/>
                  </a:lnTo>
                  <a:lnTo>
                    <a:pt x="538479" y="173684"/>
                  </a:lnTo>
                  <a:lnTo>
                    <a:pt x="558649" y="214707"/>
                  </a:lnTo>
                  <a:lnTo>
                    <a:pt x="582466" y="254171"/>
                  </a:lnTo>
                  <a:lnTo>
                    <a:pt x="609623" y="291776"/>
                  </a:lnTo>
                  <a:lnTo>
                    <a:pt x="639817" y="327223"/>
                  </a:lnTo>
                  <a:lnTo>
                    <a:pt x="672742" y="360211"/>
                  </a:lnTo>
                  <a:lnTo>
                    <a:pt x="708092" y="390441"/>
                  </a:lnTo>
                  <a:lnTo>
                    <a:pt x="745563" y="417614"/>
                  </a:lnTo>
                  <a:lnTo>
                    <a:pt x="784850" y="441428"/>
                  </a:lnTo>
                  <a:lnTo>
                    <a:pt x="825648" y="461585"/>
                  </a:lnTo>
                  <a:lnTo>
                    <a:pt x="867651" y="477784"/>
                  </a:lnTo>
                  <a:lnTo>
                    <a:pt x="910554" y="489727"/>
                  </a:lnTo>
                  <a:lnTo>
                    <a:pt x="954053" y="497112"/>
                  </a:lnTo>
                  <a:lnTo>
                    <a:pt x="997842" y="499640"/>
                  </a:lnTo>
                  <a:lnTo>
                    <a:pt x="954053" y="502169"/>
                  </a:lnTo>
                  <a:lnTo>
                    <a:pt x="910554" y="509556"/>
                  </a:lnTo>
                  <a:lnTo>
                    <a:pt x="867651" y="521501"/>
                  </a:lnTo>
                  <a:lnTo>
                    <a:pt x="825648" y="537707"/>
                  </a:lnTo>
                  <a:lnTo>
                    <a:pt x="784850" y="557874"/>
                  </a:lnTo>
                  <a:lnTo>
                    <a:pt x="745563" y="581704"/>
                  </a:lnTo>
                  <a:lnTo>
                    <a:pt x="708092" y="608896"/>
                  </a:lnTo>
                  <a:lnTo>
                    <a:pt x="672742" y="639153"/>
                  </a:lnTo>
                  <a:lnTo>
                    <a:pt x="639817" y="672175"/>
                  </a:lnTo>
                  <a:lnTo>
                    <a:pt x="609623" y="707663"/>
                  </a:lnTo>
                  <a:lnTo>
                    <a:pt x="582466" y="745319"/>
                  </a:lnTo>
                  <a:lnTo>
                    <a:pt x="558649" y="784843"/>
                  </a:lnTo>
                  <a:lnTo>
                    <a:pt x="538479" y="825936"/>
                  </a:lnTo>
                  <a:lnTo>
                    <a:pt x="522259" y="868300"/>
                  </a:lnTo>
                  <a:lnTo>
                    <a:pt x="510297" y="911635"/>
                  </a:lnTo>
                  <a:lnTo>
                    <a:pt x="502895" y="955643"/>
                  </a:lnTo>
                  <a:lnTo>
                    <a:pt x="500360" y="1000024"/>
                  </a:lnTo>
                  <a:lnTo>
                    <a:pt x="497804" y="955643"/>
                  </a:lnTo>
                  <a:lnTo>
                    <a:pt x="490340" y="911635"/>
                  </a:lnTo>
                  <a:lnTo>
                    <a:pt x="478279" y="868300"/>
                  </a:lnTo>
                  <a:lnTo>
                    <a:pt x="461930" y="825936"/>
                  </a:lnTo>
                  <a:lnTo>
                    <a:pt x="441603" y="784843"/>
                  </a:lnTo>
                  <a:lnTo>
                    <a:pt x="417606" y="745319"/>
                  </a:lnTo>
                  <a:lnTo>
                    <a:pt x="390250" y="707663"/>
                  </a:lnTo>
                  <a:lnTo>
                    <a:pt x="359844" y="672175"/>
                  </a:lnTo>
                  <a:lnTo>
                    <a:pt x="326697" y="639153"/>
                  </a:lnTo>
                  <a:lnTo>
                    <a:pt x="291119" y="608896"/>
                  </a:lnTo>
                  <a:lnTo>
                    <a:pt x="253420" y="581704"/>
                  </a:lnTo>
                  <a:lnTo>
                    <a:pt x="213908" y="557874"/>
                  </a:lnTo>
                  <a:lnTo>
                    <a:pt x="172894" y="537707"/>
                  </a:lnTo>
                  <a:lnTo>
                    <a:pt x="130687" y="521501"/>
                  </a:lnTo>
                  <a:lnTo>
                    <a:pt x="87595" y="509556"/>
                  </a:lnTo>
                  <a:lnTo>
                    <a:pt x="43930" y="502169"/>
                  </a:lnTo>
                  <a:lnTo>
                    <a:pt x="0" y="499640"/>
                  </a:lnTo>
                  <a:lnTo>
                    <a:pt x="43930" y="497112"/>
                  </a:lnTo>
                  <a:lnTo>
                    <a:pt x="87595" y="489727"/>
                  </a:lnTo>
                  <a:lnTo>
                    <a:pt x="130687" y="477784"/>
                  </a:lnTo>
                  <a:lnTo>
                    <a:pt x="172894" y="461585"/>
                  </a:lnTo>
                  <a:lnTo>
                    <a:pt x="213908" y="441428"/>
                  </a:lnTo>
                  <a:lnTo>
                    <a:pt x="253420" y="417614"/>
                  </a:lnTo>
                  <a:lnTo>
                    <a:pt x="291119" y="390441"/>
                  </a:lnTo>
                  <a:lnTo>
                    <a:pt x="326697" y="360211"/>
                  </a:lnTo>
                  <a:lnTo>
                    <a:pt x="359844" y="327223"/>
                  </a:lnTo>
                  <a:lnTo>
                    <a:pt x="390250" y="291776"/>
                  </a:lnTo>
                  <a:lnTo>
                    <a:pt x="417606" y="254171"/>
                  </a:lnTo>
                  <a:lnTo>
                    <a:pt x="441603" y="214707"/>
                  </a:lnTo>
                  <a:lnTo>
                    <a:pt x="461930" y="173684"/>
                  </a:lnTo>
                  <a:lnTo>
                    <a:pt x="478279" y="131402"/>
                  </a:lnTo>
                  <a:lnTo>
                    <a:pt x="490340" y="88161"/>
                  </a:lnTo>
                  <a:lnTo>
                    <a:pt x="497804" y="44260"/>
                  </a:lnTo>
                  <a:lnTo>
                    <a:pt x="500360" y="0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70002" y="7424637"/>
            <a:ext cx="459740" cy="459740"/>
            <a:chOff x="270002" y="7424637"/>
            <a:chExt cx="459740" cy="459740"/>
          </a:xfrm>
        </p:grpSpPr>
        <p:sp>
          <p:nvSpPr>
            <p:cNvPr id="13" name="object 13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7400944" y="8980552"/>
            <a:ext cx="459740" cy="459740"/>
            <a:chOff x="17400944" y="8980552"/>
            <a:chExt cx="459740" cy="459740"/>
          </a:xfrm>
        </p:grpSpPr>
        <p:sp>
          <p:nvSpPr>
            <p:cNvPr id="16" name="object 1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ln w="18716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144079" y="781200"/>
            <a:ext cx="591820" cy="590550"/>
            <a:chOff x="1144079" y="781200"/>
            <a:chExt cx="591820" cy="590550"/>
          </a:xfrm>
        </p:grpSpPr>
        <p:sp>
          <p:nvSpPr>
            <p:cNvPr id="19" name="object 19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945570" y="2118449"/>
            <a:ext cx="349694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385" dirty="0"/>
              <a:t>Conclusão</a:t>
            </a:r>
            <a:endParaRPr spc="-385" dirty="0"/>
          </a:p>
        </p:txBody>
      </p:sp>
      <p:sp>
        <p:nvSpPr>
          <p:cNvPr id="22" name="object 22"/>
          <p:cNvSpPr txBox="1">
            <a:spLocks noGrp="1"/>
          </p:cNvSpPr>
          <p:nvPr>
            <p:ph type="body" idx="1"/>
          </p:nvPr>
        </p:nvSpPr>
        <p:spPr>
          <a:xfrm>
            <a:off x="4945043" y="3264286"/>
            <a:ext cx="8394700" cy="376513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0"/>
              </a:spcBef>
            </a:pPr>
            <a:r>
              <a:rPr lang="pt-BR" spc="-10" dirty="0"/>
              <a:t>Em conclusão, a computação periférica representa uma mudança de paradigma no seguimento de veículos, oferecendo informações em tempo real, segurança melhorada e eficiência operacional. A adoção desta tecnologia é essencial para conduzir o futuro da gestão dos transportes para soluções inteligentes e baseadas em dados.</a:t>
            </a:r>
            <a:endParaRPr spc="-1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37259" y="-9360"/>
            <a:ext cx="1460050" cy="223193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634276" y="8106477"/>
            <a:ext cx="1019175" cy="1016635"/>
            <a:chOff x="8634276" y="8106477"/>
            <a:chExt cx="1019175" cy="1016635"/>
          </a:xfrm>
        </p:grpSpPr>
        <p:sp>
          <p:nvSpPr>
            <p:cNvPr id="8" name="object 8"/>
            <p:cNvSpPr/>
            <p:nvPr/>
          </p:nvSpPr>
          <p:spPr>
            <a:xfrm>
              <a:off x="8643594" y="811583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8"/>
                  </a:lnTo>
                  <a:lnTo>
                    <a:pt x="173689" y="535885"/>
                  </a:lnTo>
                  <a:lnTo>
                    <a:pt x="214713" y="556211"/>
                  </a:lnTo>
                  <a:lnTo>
                    <a:pt x="254179" y="580205"/>
                  </a:lnTo>
                  <a:lnTo>
                    <a:pt x="291785" y="607559"/>
                  </a:lnTo>
                  <a:lnTo>
                    <a:pt x="327233" y="637962"/>
                  </a:lnTo>
                  <a:lnTo>
                    <a:pt x="360222" y="671106"/>
                  </a:lnTo>
                  <a:lnTo>
                    <a:pt x="390453" y="706681"/>
                  </a:lnTo>
                  <a:lnTo>
                    <a:pt x="417627" y="744378"/>
                  </a:lnTo>
                  <a:lnTo>
                    <a:pt x="441442" y="783887"/>
                  </a:lnTo>
                  <a:lnTo>
                    <a:pt x="461599" y="824898"/>
                  </a:lnTo>
                  <a:lnTo>
                    <a:pt x="477799" y="867103"/>
                  </a:lnTo>
                  <a:lnTo>
                    <a:pt x="489742" y="910192"/>
                  </a:lnTo>
                  <a:lnTo>
                    <a:pt x="497127" y="953856"/>
                  </a:lnTo>
                  <a:lnTo>
                    <a:pt x="499656" y="997784"/>
                  </a:lnTo>
                  <a:lnTo>
                    <a:pt x="502184" y="953856"/>
                  </a:lnTo>
                  <a:lnTo>
                    <a:pt x="509570" y="910192"/>
                  </a:lnTo>
                  <a:lnTo>
                    <a:pt x="521515" y="867103"/>
                  </a:lnTo>
                  <a:lnTo>
                    <a:pt x="537720" y="824898"/>
                  </a:lnTo>
                  <a:lnTo>
                    <a:pt x="557885" y="783887"/>
                  </a:lnTo>
                  <a:lnTo>
                    <a:pt x="581712" y="744378"/>
                  </a:lnTo>
                  <a:lnTo>
                    <a:pt x="608903" y="706681"/>
                  </a:lnTo>
                  <a:lnTo>
                    <a:pt x="639157" y="671106"/>
                  </a:lnTo>
                  <a:lnTo>
                    <a:pt x="672177" y="637962"/>
                  </a:lnTo>
                  <a:lnTo>
                    <a:pt x="707663" y="607559"/>
                  </a:lnTo>
                  <a:lnTo>
                    <a:pt x="745316" y="580205"/>
                  </a:lnTo>
                  <a:lnTo>
                    <a:pt x="784838" y="556211"/>
                  </a:lnTo>
                  <a:lnTo>
                    <a:pt x="825929" y="535885"/>
                  </a:lnTo>
                  <a:lnTo>
                    <a:pt x="868291" y="519538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43635" y="8115836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3"/>
                  </a:lnTo>
                  <a:lnTo>
                    <a:pt x="825931" y="535880"/>
                  </a:lnTo>
                  <a:lnTo>
                    <a:pt x="784839" y="556206"/>
                  </a:lnTo>
                  <a:lnTo>
                    <a:pt x="745317" y="580201"/>
                  </a:lnTo>
                  <a:lnTo>
                    <a:pt x="707663" y="607555"/>
                  </a:lnTo>
                  <a:lnTo>
                    <a:pt x="672177" y="637958"/>
                  </a:lnTo>
                  <a:lnTo>
                    <a:pt x="639156" y="671103"/>
                  </a:lnTo>
                  <a:lnTo>
                    <a:pt x="608901" y="706678"/>
                  </a:lnTo>
                  <a:lnTo>
                    <a:pt x="581710" y="744375"/>
                  </a:lnTo>
                  <a:lnTo>
                    <a:pt x="557882" y="783884"/>
                  </a:lnTo>
                  <a:lnTo>
                    <a:pt x="537715" y="824896"/>
                  </a:lnTo>
                  <a:lnTo>
                    <a:pt x="521510" y="867101"/>
                  </a:lnTo>
                  <a:lnTo>
                    <a:pt x="509565" y="910190"/>
                  </a:lnTo>
                  <a:lnTo>
                    <a:pt x="502179" y="953853"/>
                  </a:lnTo>
                  <a:lnTo>
                    <a:pt x="499650" y="997781"/>
                  </a:lnTo>
                  <a:lnTo>
                    <a:pt x="497122" y="953853"/>
                  </a:lnTo>
                  <a:lnTo>
                    <a:pt x="489736" y="910190"/>
                  </a:lnTo>
                  <a:lnTo>
                    <a:pt x="477794" y="867101"/>
                  </a:lnTo>
                  <a:lnTo>
                    <a:pt x="461594" y="824896"/>
                  </a:lnTo>
                  <a:lnTo>
                    <a:pt x="441437" y="783884"/>
                  </a:lnTo>
                  <a:lnTo>
                    <a:pt x="417622" y="744375"/>
                  </a:lnTo>
                  <a:lnTo>
                    <a:pt x="390449" y="706678"/>
                  </a:lnTo>
                  <a:lnTo>
                    <a:pt x="360218" y="671103"/>
                  </a:lnTo>
                  <a:lnTo>
                    <a:pt x="327229" y="637958"/>
                  </a:lnTo>
                  <a:lnTo>
                    <a:pt x="291782" y="607555"/>
                  </a:lnTo>
                  <a:lnTo>
                    <a:pt x="254176" y="580201"/>
                  </a:lnTo>
                  <a:lnTo>
                    <a:pt x="214711" y="556206"/>
                  </a:lnTo>
                  <a:lnTo>
                    <a:pt x="173687" y="535880"/>
                  </a:lnTo>
                  <a:lnTo>
                    <a:pt x="131405" y="519533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150350" y="1161455"/>
            <a:ext cx="7250430" cy="17395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39115">
              <a:lnSpc>
                <a:spcPct val="100000"/>
              </a:lnSpc>
              <a:spcBef>
                <a:spcPts val="125"/>
              </a:spcBef>
            </a:pPr>
            <a:r>
              <a:rPr lang="pt-BR" spc="-195" dirty="0"/>
              <a:t>Segurança dos dados</a:t>
            </a:r>
            <a:endParaRPr spc="-175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E6ADB82-CDE8-65BD-16AB-2FBA56B83051}"/>
              </a:ext>
            </a:extLst>
          </p:cNvPr>
          <p:cNvSpPr txBox="1"/>
          <p:nvPr/>
        </p:nvSpPr>
        <p:spPr>
          <a:xfrm>
            <a:off x="8007350" y="4524522"/>
            <a:ext cx="91506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Liberation Sans Narrow"/>
              </a:rPr>
              <a:t>Ao processar os dados mais perto da fonte, a computação periférica aumenta a segurança dos dados para o seguimento de veículos. Reduz o risco de violações de dados e de acesso não autorizado, garantindo a integridade e a confidencialidade das informações de localização</a:t>
            </a:r>
          </a:p>
        </p:txBody>
      </p:sp>
      <p:grpSp>
        <p:nvGrpSpPr>
          <p:cNvPr id="17" name="object 3"/>
          <p:cNvGrpSpPr/>
          <p:nvPr/>
        </p:nvGrpSpPr>
        <p:grpSpPr>
          <a:xfrm>
            <a:off x="0" y="9223145"/>
            <a:ext cx="2191385" cy="1064260"/>
            <a:chOff x="0" y="9223145"/>
            <a:chExt cx="2191385" cy="1064260"/>
          </a:xfrm>
        </p:grpSpPr>
        <p:sp>
          <p:nvSpPr>
            <p:cNvPr id="18" name="object 4"/>
            <p:cNvSpPr/>
            <p:nvPr/>
          </p:nvSpPr>
          <p:spPr>
            <a:xfrm>
              <a:off x="0" y="9223145"/>
              <a:ext cx="2191385" cy="1064260"/>
            </a:xfrm>
            <a:custGeom>
              <a:avLst/>
              <a:gdLst/>
              <a:ahLst/>
              <a:cxnLst/>
              <a:rect l="l" t="t" r="r" b="b"/>
              <a:pathLst>
                <a:path w="2191385" h="1064259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w="2191385" h="1064259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w="2191385" h="1064259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w="2191385" h="1064259">
                  <a:moveTo>
                    <a:pt x="1680364" y="41761"/>
                  </a:moveTo>
                  <a:lnTo>
                    <a:pt x="1638655" y="41761"/>
                  </a:lnTo>
                  <a:lnTo>
                    <a:pt x="2149855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09" y="583172"/>
                  </a:lnTo>
                  <a:lnTo>
                    <a:pt x="2162809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w="2191385" h="1064259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w="2191385" h="1064259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8" y="30241"/>
                  </a:lnTo>
                  <a:lnTo>
                    <a:pt x="1638655" y="0"/>
                  </a:lnTo>
                  <a:close/>
                </a:path>
                <a:path w="2191385" h="1064259">
                  <a:moveTo>
                    <a:pt x="1668858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8" y="30241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/>
            <p:cNvSpPr/>
            <p:nvPr/>
          </p:nvSpPr>
          <p:spPr>
            <a:xfrm>
              <a:off x="1182185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6"/>
            <p:cNvSpPr/>
            <p:nvPr/>
          </p:nvSpPr>
          <p:spPr>
            <a:xfrm>
              <a:off x="1182190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838949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59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7240" y="7236739"/>
            <a:ext cx="1540106" cy="305914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692534" y="-9355"/>
            <a:ext cx="605155" cy="652145"/>
            <a:chOff x="17692534" y="-9355"/>
            <a:chExt cx="605155" cy="652145"/>
          </a:xfrm>
        </p:grpSpPr>
        <p:sp>
          <p:nvSpPr>
            <p:cNvPr id="4" name="object 4"/>
            <p:cNvSpPr/>
            <p:nvPr/>
          </p:nvSpPr>
          <p:spPr>
            <a:xfrm>
              <a:off x="17701894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701893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w="586105" h="633095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104480" y="8549994"/>
            <a:ext cx="671195" cy="669290"/>
            <a:chOff x="1104480" y="8549994"/>
            <a:chExt cx="671195" cy="669290"/>
          </a:xfrm>
        </p:grpSpPr>
        <p:sp>
          <p:nvSpPr>
            <p:cNvPr id="7" name="object 7"/>
            <p:cNvSpPr/>
            <p:nvPr/>
          </p:nvSpPr>
          <p:spPr>
            <a:xfrm>
              <a:off x="1113839" y="855935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3839" y="8559353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170076" y="5193190"/>
            <a:ext cx="817880" cy="817880"/>
            <a:chOff x="9232571" y="6329554"/>
            <a:chExt cx="817880" cy="817880"/>
          </a:xfrm>
        </p:grpSpPr>
        <p:sp>
          <p:nvSpPr>
            <p:cNvPr id="13" name="object 13">
              <a:hlinkClick r:id="rId3"/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799084" y="0"/>
                  </a:moveTo>
                  <a:lnTo>
                    <a:pt x="0" y="0"/>
                  </a:lnTo>
                  <a:lnTo>
                    <a:pt x="0" y="799084"/>
                  </a:lnTo>
                  <a:lnTo>
                    <a:pt x="399542" y="799084"/>
                  </a:lnTo>
                  <a:lnTo>
                    <a:pt x="799084" y="799084"/>
                  </a:lnTo>
                  <a:lnTo>
                    <a:pt x="799084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399542" y="799084"/>
                  </a:moveTo>
                  <a:lnTo>
                    <a:pt x="0" y="799084"/>
                  </a:lnTo>
                  <a:lnTo>
                    <a:pt x="0" y="0"/>
                  </a:lnTo>
                  <a:lnTo>
                    <a:pt x="799084" y="0"/>
                  </a:lnTo>
                  <a:lnTo>
                    <a:pt x="799084" y="799084"/>
                  </a:lnTo>
                  <a:lnTo>
                    <a:pt x="399542" y="799084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474610" y="1501762"/>
            <a:ext cx="733842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0" spc="-465" dirty="0">
                <a:solidFill>
                  <a:srgbClr val="36D636"/>
                </a:solidFill>
              </a:rPr>
              <a:t>Obrigado</a:t>
            </a:r>
            <a:r>
              <a:rPr sz="12000" spc="-465" dirty="0">
                <a:solidFill>
                  <a:srgbClr val="36D636"/>
                </a:solidFill>
              </a:rPr>
              <a:t>!</a:t>
            </a:r>
            <a:endParaRPr sz="12000" dirty="0"/>
          </a:p>
        </p:txBody>
      </p:sp>
      <p:sp>
        <p:nvSpPr>
          <p:cNvPr id="20" name="object 20"/>
          <p:cNvSpPr txBox="1"/>
          <p:nvPr/>
        </p:nvSpPr>
        <p:spPr>
          <a:xfrm>
            <a:off x="6540078" y="3571481"/>
            <a:ext cx="5207492" cy="14457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765"/>
              </a:lnSpc>
              <a:spcBef>
                <a:spcPts val="100"/>
              </a:spcBef>
            </a:pPr>
            <a:r>
              <a:rPr lang="pt-BR" sz="3150" b="1" spc="-190" dirty="0">
                <a:latin typeface="Trebuchet MS"/>
                <a:cs typeface="Trebuchet MS"/>
              </a:rPr>
              <a:t>Perguntas ?</a:t>
            </a:r>
            <a:endParaRPr sz="3150" dirty="0">
              <a:latin typeface="Trebuchet MS"/>
              <a:cs typeface="Trebuchet MS"/>
            </a:endParaRPr>
          </a:p>
          <a:p>
            <a:pPr algn="ctr">
              <a:lnSpc>
                <a:spcPts val="3765"/>
              </a:lnSpc>
            </a:pPr>
            <a:r>
              <a:rPr lang="pt-BR" sz="3150" spc="-105" dirty="0">
                <a:latin typeface="Trebuchet MS"/>
                <a:cs typeface="Trebuchet MS"/>
              </a:rPr>
              <a:t>hyago.silva@mtel.inatel.br</a:t>
            </a:r>
            <a:endParaRPr sz="3150" dirty="0">
              <a:latin typeface="Trebuchet MS"/>
              <a:cs typeface="Trebuchet MS"/>
            </a:endParaRPr>
          </a:p>
          <a:p>
            <a:pPr algn="ctr">
              <a:lnSpc>
                <a:spcPts val="3765"/>
              </a:lnSpc>
              <a:spcBef>
                <a:spcPts val="45"/>
              </a:spcBef>
            </a:pPr>
            <a:r>
              <a:rPr sz="3150" spc="-155" dirty="0">
                <a:latin typeface="Trebuchet MS"/>
                <a:cs typeface="Trebuchet MS"/>
              </a:rPr>
              <a:t>+</a:t>
            </a:r>
            <a:r>
              <a:rPr lang="pt-BR" sz="3150" spc="-155" dirty="0">
                <a:latin typeface="Trebuchet MS"/>
                <a:cs typeface="Trebuchet MS"/>
              </a:rPr>
              <a:t>55 35 9 9725 3305</a:t>
            </a:r>
            <a:endParaRPr sz="3150" dirty="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50059" y="5381835"/>
            <a:ext cx="121285" cy="410845"/>
            <a:chOff x="9412554" y="6518199"/>
            <a:chExt cx="121285" cy="410845"/>
          </a:xfrm>
        </p:grpSpPr>
        <p:sp>
          <p:nvSpPr>
            <p:cNvPr id="25" name="object 25"/>
            <p:cNvSpPr/>
            <p:nvPr/>
          </p:nvSpPr>
          <p:spPr>
            <a:xfrm>
              <a:off x="9428391" y="6662166"/>
              <a:ext cx="105410" cy="266700"/>
            </a:xfrm>
            <a:custGeom>
              <a:avLst/>
              <a:gdLst/>
              <a:ahLst/>
              <a:cxnLst/>
              <a:rect l="l" t="t" r="r" b="b"/>
              <a:pathLst>
                <a:path w="105409" h="266700">
                  <a:moveTo>
                    <a:pt x="100063" y="0"/>
                  </a:moveTo>
                  <a:lnTo>
                    <a:pt x="6489" y="0"/>
                  </a:lnTo>
                  <a:lnTo>
                    <a:pt x="0" y="5041"/>
                  </a:lnTo>
                  <a:lnTo>
                    <a:pt x="0" y="259867"/>
                  </a:lnTo>
                  <a:lnTo>
                    <a:pt x="5041" y="266357"/>
                  </a:lnTo>
                  <a:lnTo>
                    <a:pt x="99352" y="266357"/>
                  </a:lnTo>
                  <a:lnTo>
                    <a:pt x="105105" y="260591"/>
                  </a:lnTo>
                  <a:lnTo>
                    <a:pt x="105105" y="241160"/>
                  </a:lnTo>
                  <a:lnTo>
                    <a:pt x="25196" y="241160"/>
                  </a:lnTo>
                  <a:lnTo>
                    <a:pt x="25196" y="23761"/>
                  </a:lnTo>
                  <a:lnTo>
                    <a:pt x="105105" y="23761"/>
                  </a:lnTo>
                  <a:lnTo>
                    <a:pt x="105105" y="5041"/>
                  </a:lnTo>
                  <a:lnTo>
                    <a:pt x="100063" y="0"/>
                  </a:lnTo>
                  <a:close/>
                </a:path>
                <a:path w="105409" h="266700">
                  <a:moveTo>
                    <a:pt x="105105" y="23761"/>
                  </a:moveTo>
                  <a:lnTo>
                    <a:pt x="82067" y="23761"/>
                  </a:lnTo>
                  <a:lnTo>
                    <a:pt x="82067" y="241160"/>
                  </a:lnTo>
                  <a:lnTo>
                    <a:pt x="105105" y="241160"/>
                  </a:lnTo>
                  <a:lnTo>
                    <a:pt x="105105" y="2376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2554" y="6518199"/>
              <a:ext cx="120942" cy="120929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8527160" y="5525802"/>
            <a:ext cx="282575" cy="266700"/>
          </a:xfrm>
          <a:custGeom>
            <a:avLst/>
            <a:gdLst/>
            <a:ahLst/>
            <a:cxnLst/>
            <a:rect l="l" t="t" r="r" b="b"/>
            <a:pathLst>
              <a:path w="282575" h="266700">
                <a:moveTo>
                  <a:pt x="156933" y="0"/>
                </a:moveTo>
                <a:lnTo>
                  <a:pt x="138965" y="1080"/>
                </a:lnTo>
                <a:lnTo>
                  <a:pt x="121742" y="4321"/>
                </a:lnTo>
                <a:lnTo>
                  <a:pt x="105195" y="9719"/>
                </a:lnTo>
                <a:lnTo>
                  <a:pt x="89255" y="17272"/>
                </a:lnTo>
                <a:lnTo>
                  <a:pt x="89255" y="5765"/>
                </a:lnTo>
                <a:lnTo>
                  <a:pt x="84213" y="0"/>
                </a:lnTo>
                <a:lnTo>
                  <a:pt x="12954" y="0"/>
                </a:lnTo>
                <a:lnTo>
                  <a:pt x="6477" y="0"/>
                </a:lnTo>
                <a:lnTo>
                  <a:pt x="0" y="5041"/>
                </a:lnTo>
                <a:lnTo>
                  <a:pt x="0" y="259867"/>
                </a:lnTo>
                <a:lnTo>
                  <a:pt x="5753" y="266357"/>
                </a:lnTo>
                <a:lnTo>
                  <a:pt x="99339" y="266357"/>
                </a:lnTo>
                <a:lnTo>
                  <a:pt x="105816" y="260591"/>
                </a:lnTo>
                <a:lnTo>
                  <a:pt x="105816" y="167005"/>
                </a:lnTo>
                <a:lnTo>
                  <a:pt x="107200" y="145492"/>
                </a:lnTo>
                <a:lnTo>
                  <a:pt x="112568" y="125529"/>
                </a:lnTo>
                <a:lnTo>
                  <a:pt x="123738" y="110830"/>
                </a:lnTo>
                <a:lnTo>
                  <a:pt x="142532" y="105105"/>
                </a:lnTo>
                <a:lnTo>
                  <a:pt x="156838" y="108356"/>
                </a:lnTo>
                <a:lnTo>
                  <a:pt x="166825" y="117073"/>
                </a:lnTo>
                <a:lnTo>
                  <a:pt x="173305" y="129702"/>
                </a:lnTo>
                <a:lnTo>
                  <a:pt x="177088" y="144691"/>
                </a:lnTo>
                <a:lnTo>
                  <a:pt x="177800" y="151168"/>
                </a:lnTo>
                <a:lnTo>
                  <a:pt x="182841" y="155486"/>
                </a:lnTo>
                <a:lnTo>
                  <a:pt x="195795" y="155486"/>
                </a:lnTo>
                <a:lnTo>
                  <a:pt x="201561" y="149021"/>
                </a:lnTo>
                <a:lnTo>
                  <a:pt x="199402" y="141808"/>
                </a:lnTo>
                <a:lnTo>
                  <a:pt x="192413" y="115854"/>
                </a:lnTo>
                <a:lnTo>
                  <a:pt x="180230" y="96647"/>
                </a:lnTo>
                <a:lnTo>
                  <a:pt x="163053" y="84726"/>
                </a:lnTo>
                <a:lnTo>
                  <a:pt x="141084" y="80632"/>
                </a:lnTo>
                <a:lnTo>
                  <a:pt x="115541" y="86536"/>
                </a:lnTo>
                <a:lnTo>
                  <a:pt x="96545" y="103573"/>
                </a:lnTo>
                <a:lnTo>
                  <a:pt x="84702" y="130733"/>
                </a:lnTo>
                <a:lnTo>
                  <a:pt x="80619" y="167005"/>
                </a:lnTo>
                <a:lnTo>
                  <a:pt x="80619" y="241160"/>
                </a:lnTo>
                <a:lnTo>
                  <a:pt x="23749" y="241160"/>
                </a:lnTo>
                <a:lnTo>
                  <a:pt x="23749" y="24472"/>
                </a:lnTo>
                <a:lnTo>
                  <a:pt x="64058" y="24472"/>
                </a:lnTo>
                <a:lnTo>
                  <a:pt x="64058" y="43916"/>
                </a:lnTo>
                <a:lnTo>
                  <a:pt x="64782" y="47510"/>
                </a:lnTo>
                <a:lnTo>
                  <a:pt x="68376" y="49669"/>
                </a:lnTo>
                <a:lnTo>
                  <a:pt x="70535" y="51117"/>
                </a:lnTo>
                <a:lnTo>
                  <a:pt x="72707" y="51828"/>
                </a:lnTo>
                <a:lnTo>
                  <a:pt x="77736" y="51828"/>
                </a:lnTo>
                <a:lnTo>
                  <a:pt x="80619" y="51117"/>
                </a:lnTo>
                <a:lnTo>
                  <a:pt x="99213" y="38751"/>
                </a:lnTo>
                <a:lnTo>
                  <a:pt x="117065" y="30865"/>
                </a:lnTo>
                <a:lnTo>
                  <a:pt x="136131" y="26082"/>
                </a:lnTo>
                <a:lnTo>
                  <a:pt x="156210" y="24472"/>
                </a:lnTo>
                <a:lnTo>
                  <a:pt x="200696" y="34584"/>
                </a:lnTo>
                <a:lnTo>
                  <a:pt x="231887" y="61096"/>
                </a:lnTo>
                <a:lnTo>
                  <a:pt x="250255" y="98271"/>
                </a:lnTo>
                <a:lnTo>
                  <a:pt x="256273" y="140373"/>
                </a:lnTo>
                <a:lnTo>
                  <a:pt x="256273" y="241160"/>
                </a:lnTo>
                <a:lnTo>
                  <a:pt x="199402" y="241160"/>
                </a:lnTo>
                <a:lnTo>
                  <a:pt x="199402" y="195084"/>
                </a:lnTo>
                <a:lnTo>
                  <a:pt x="194360" y="190042"/>
                </a:lnTo>
                <a:lnTo>
                  <a:pt x="182118" y="190042"/>
                </a:lnTo>
                <a:lnTo>
                  <a:pt x="177088" y="195084"/>
                </a:lnTo>
                <a:lnTo>
                  <a:pt x="177088" y="259156"/>
                </a:lnTo>
                <a:lnTo>
                  <a:pt x="182118" y="264909"/>
                </a:lnTo>
                <a:lnTo>
                  <a:pt x="276428" y="264909"/>
                </a:lnTo>
                <a:lnTo>
                  <a:pt x="282194" y="259867"/>
                </a:lnTo>
                <a:lnTo>
                  <a:pt x="282194" y="139649"/>
                </a:lnTo>
                <a:lnTo>
                  <a:pt x="276354" y="93338"/>
                </a:lnTo>
                <a:lnTo>
                  <a:pt x="259664" y="54732"/>
                </a:lnTo>
                <a:lnTo>
                  <a:pt x="233367" y="25316"/>
                </a:lnTo>
                <a:lnTo>
                  <a:pt x="198709" y="6576"/>
                </a:lnTo>
                <a:lnTo>
                  <a:pt x="15693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719" y="0"/>
            <a:ext cx="2238375" cy="4457700"/>
            <a:chOff x="719" y="0"/>
            <a:chExt cx="2238375" cy="4457700"/>
          </a:xfrm>
        </p:grpSpPr>
        <p:sp>
          <p:nvSpPr>
            <p:cNvPr id="34" name="object 34"/>
            <p:cNvSpPr/>
            <p:nvPr/>
          </p:nvSpPr>
          <p:spPr>
            <a:xfrm>
              <a:off x="719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w="2238375" h="4457700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w="2238375" h="4457700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w="2238375" h="4457700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w="2238375" h="4457700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w="2238375" h="4457700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w="2238375" h="4457700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w="2238375" h="4457700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w="2238375" h="4457700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w="2238375" h="4457700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w="2238375" h="4457700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w="2238375" h="4457700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w="2238375" h="4457700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82635" y="344947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82630" y="3449437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12">
            <a:extLst>
              <a:ext uri="{FF2B5EF4-FFF2-40B4-BE49-F238E27FC236}">
                <a16:creationId xmlns:a16="http://schemas.microsoft.com/office/drawing/2014/main" id="{21200CCE-476C-0FC3-D54E-931F3AA76658}"/>
              </a:ext>
            </a:extLst>
          </p:cNvPr>
          <p:cNvGrpSpPr/>
          <p:nvPr/>
        </p:nvGrpSpPr>
        <p:grpSpPr>
          <a:xfrm>
            <a:off x="9165361" y="5202549"/>
            <a:ext cx="817880" cy="817880"/>
            <a:chOff x="9232571" y="6329554"/>
            <a:chExt cx="817880" cy="817880"/>
          </a:xfrm>
        </p:grpSpPr>
        <p:sp>
          <p:nvSpPr>
            <p:cNvPr id="42" name="object 13">
              <a:hlinkClick r:id="rId5"/>
              <a:extLst>
                <a:ext uri="{FF2B5EF4-FFF2-40B4-BE49-F238E27FC236}">
                  <a16:creationId xmlns:a16="http://schemas.microsoft.com/office/drawing/2014/main" id="{0E7AF0EC-32DD-2301-E3CA-99D0375B66E6}"/>
                </a:ext>
              </a:extLst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799084" y="0"/>
                  </a:moveTo>
                  <a:lnTo>
                    <a:pt x="0" y="0"/>
                  </a:lnTo>
                  <a:lnTo>
                    <a:pt x="0" y="799084"/>
                  </a:lnTo>
                  <a:lnTo>
                    <a:pt x="399542" y="799084"/>
                  </a:lnTo>
                  <a:lnTo>
                    <a:pt x="799084" y="799084"/>
                  </a:lnTo>
                  <a:lnTo>
                    <a:pt x="799084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14">
              <a:extLst>
                <a:ext uri="{FF2B5EF4-FFF2-40B4-BE49-F238E27FC236}">
                  <a16:creationId xmlns:a16="http://schemas.microsoft.com/office/drawing/2014/main" id="{6A6F39A0-0D90-A19D-20A8-1FA0F5E2938A}"/>
                </a:ext>
              </a:extLst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399542" y="799084"/>
                  </a:moveTo>
                  <a:lnTo>
                    <a:pt x="0" y="799084"/>
                  </a:lnTo>
                  <a:lnTo>
                    <a:pt x="0" y="0"/>
                  </a:lnTo>
                  <a:lnTo>
                    <a:pt x="799084" y="0"/>
                  </a:lnTo>
                  <a:lnTo>
                    <a:pt x="799084" y="799084"/>
                  </a:lnTo>
                  <a:lnTo>
                    <a:pt x="399542" y="799084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4" name="Imagem 43">
            <a:extLst>
              <a:ext uri="{FF2B5EF4-FFF2-40B4-BE49-F238E27FC236}">
                <a16:creationId xmlns:a16="http://schemas.microsoft.com/office/drawing/2014/main" id="{F9B59547-2DE1-9133-FA5B-8CFD600E2D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950" y="5282503"/>
            <a:ext cx="1155907" cy="6582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6735" y="3032204"/>
            <a:ext cx="5861303" cy="6413531"/>
          </a:xfrm>
          <a:prstGeom prst="rect">
            <a:avLst/>
          </a:prstGeom>
        </p:spPr>
      </p:pic>
      <p:sp>
        <p:nvSpPr>
          <p:cNvPr id="21" name="object 18">
            <a:extLst>
              <a:ext uri="{FF2B5EF4-FFF2-40B4-BE49-F238E27FC236}">
                <a16:creationId xmlns:a16="http://schemas.microsoft.com/office/drawing/2014/main" id="{F289214D-6C62-0E88-A1B2-18FE1C332D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36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Desafios atuais para computação de borda e visão computacional</a:t>
            </a:r>
            <a:endParaRPr spc="-90" dirty="0"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2E52410A-0F93-EF88-5ADF-5768797B1AD3}"/>
              </a:ext>
            </a:extLst>
          </p:cNvPr>
          <p:cNvSpPr txBox="1"/>
          <p:nvPr/>
        </p:nvSpPr>
        <p:spPr>
          <a:xfrm>
            <a:off x="1682750" y="3602433"/>
            <a:ext cx="10020936" cy="642419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2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Sistema com maior velocidade de processamento, recursos escassos, memória e energia, frisando o bem ao meio ambiente, buscando ainda uma boa precisão.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2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indent="-323850" algn="l" rtl="0"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2800" spc="-25" dirty="0">
                <a:latin typeface="Trebuchet MS"/>
                <a:cs typeface="Trebuchet MS"/>
              </a:rPr>
              <a:t>Modelos complexos, redução de custos e desenvolvedores de soluções são escassos.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2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indent="-323850" algn="l" rtl="0"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2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Segurança no trânsito, com problemas devido a falha humana, tecnologias complexas, custosas e antigas.</a:t>
            </a:r>
          </a:p>
          <a:p>
            <a:pPr marL="457200" indent="-323850" algn="l" rtl="0">
              <a:buClr>
                <a:schemeClr val="dk1"/>
              </a:buClr>
              <a:buSzPts val="1500"/>
              <a:buFont typeface="Trebuchet MS"/>
              <a:buChar char="●"/>
            </a:pPr>
            <a:endParaRPr lang="pt-BR" sz="2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indent="-323850" algn="l" rtl="0">
              <a:buClr>
                <a:schemeClr val="dk1"/>
              </a:buClr>
              <a:buSzPts val="1500"/>
              <a:buFont typeface="Trebuchet MS"/>
              <a:buChar char="●"/>
            </a:pPr>
            <a:r>
              <a:rPr lang="pt-BR" sz="2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Controle de trânsito em universidades pouco verificado e analisado.</a:t>
            </a: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pt-BR" sz="2800" dirty="0">
                <a:solidFill>
                  <a:schemeClr val="dk1"/>
                </a:solidFill>
                <a:latin typeface="Trebuchet MS"/>
                <a:cs typeface="Trebuchet MS"/>
                <a:sym typeface="Trebuchet MS"/>
              </a:rPr>
              <a:t>	</a:t>
            </a:r>
            <a:endParaRPr lang="pt-BR" sz="2500" spc="-25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pt-BR" sz="2500" spc="-25" dirty="0">
              <a:latin typeface="Trebuchet MS"/>
              <a:cs typeface="Trebuchet MS"/>
            </a:endParaRPr>
          </a:p>
          <a:p>
            <a:pPr marL="12700" marR="5080" algn="l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en-US" sz="25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4932" y="8350250"/>
            <a:ext cx="1944258" cy="194791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89912"/>
            <a:ext cx="6541905" cy="9197086"/>
          </a:xfrm>
          <a:prstGeom prst="rect">
            <a:avLst/>
          </a:prstGeom>
        </p:spPr>
      </p:pic>
      <p:sp>
        <p:nvSpPr>
          <p:cNvPr id="20" name="object 18">
            <a:extLst>
              <a:ext uri="{FF2B5EF4-FFF2-40B4-BE49-F238E27FC236}">
                <a16:creationId xmlns:a16="http://schemas.microsoft.com/office/drawing/2014/main" id="{8AD77427-75DD-7666-87BD-E6A2B8AE82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35316" y="1176993"/>
            <a:ext cx="11544936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Dispositivos e arquitetura da solução</a:t>
            </a:r>
            <a:endParaRPr spc="-9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EB9E890-A7AF-CE5E-1911-E68DC33CB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54" y="2936690"/>
            <a:ext cx="11544936" cy="51380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739" y="7239013"/>
            <a:ext cx="3058451" cy="30591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89912"/>
            <a:ext cx="6541905" cy="919708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BC77BC-5C39-C026-B345-B6C416E19E7D}"/>
              </a:ext>
            </a:extLst>
          </p:cNvPr>
          <p:cNvSpPr txBox="1"/>
          <p:nvPr/>
        </p:nvSpPr>
        <p:spPr>
          <a:xfrm>
            <a:off x="6940550" y="2178050"/>
            <a:ext cx="9150626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A proposta utiliza rastreamento de veículos, proporcionando análise de algumas métricas, através de um sistema com dashboard, uma solução mais eficiente e econômica em comparação às abordagens tradicionais.</a:t>
            </a:r>
          </a:p>
          <a:p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Redução de Custos;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Controle de Velocidade e Distância;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Análise de Fluxo de Tráfego;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Captura e Análise;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  Segurança.</a:t>
            </a:r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14299DA5-1C14-3BCD-4EA4-B4A0EE81236D}"/>
              </a:ext>
            </a:extLst>
          </p:cNvPr>
          <p:cNvSpPr txBox="1">
            <a:spLocks/>
          </p:cNvSpPr>
          <p:nvPr/>
        </p:nvSpPr>
        <p:spPr>
          <a:xfrm>
            <a:off x="7183484" y="1033322"/>
            <a:ext cx="1154493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pc="-90" dirty="0"/>
              <a:t>Projeto e Solução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84550" y="8268161"/>
            <a:ext cx="2214640" cy="203000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89912"/>
            <a:ext cx="6541905" cy="9197086"/>
          </a:xfrm>
          <a:prstGeom prst="rect">
            <a:avLst/>
          </a:prstGeom>
        </p:spPr>
      </p:pic>
      <p:sp>
        <p:nvSpPr>
          <p:cNvPr id="12" name="object 18">
            <a:extLst>
              <a:ext uri="{FF2B5EF4-FFF2-40B4-BE49-F238E27FC236}">
                <a16:creationId xmlns:a16="http://schemas.microsoft.com/office/drawing/2014/main" id="{14299DA5-1C14-3BCD-4EA4-B4A0EE81236D}"/>
              </a:ext>
            </a:extLst>
          </p:cNvPr>
          <p:cNvSpPr txBox="1">
            <a:spLocks/>
          </p:cNvSpPr>
          <p:nvPr/>
        </p:nvSpPr>
        <p:spPr>
          <a:xfrm>
            <a:off x="7183484" y="1033322"/>
            <a:ext cx="11544936" cy="2575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pc="-90" dirty="0"/>
              <a:t>Base de dados utilizada</a:t>
            </a:r>
          </a:p>
          <a:p>
            <a:pPr marL="12700">
              <a:spcBef>
                <a:spcPts val="100"/>
              </a:spcBef>
            </a:pPr>
            <a:r>
              <a:rPr lang="pt-BR" sz="3600" spc="-90" dirty="0"/>
              <a:t>	</a:t>
            </a:r>
          </a:p>
          <a:p>
            <a:pPr marL="12700">
              <a:spcBef>
                <a:spcPts val="100"/>
              </a:spcBef>
            </a:pPr>
            <a:r>
              <a:rPr lang="pt-BR" sz="3600" spc="-90" dirty="0"/>
              <a:t>Roboflow</a:t>
            </a:r>
          </a:p>
          <a:p>
            <a:pPr marL="584200" indent="-5715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pt-BR" sz="3600" spc="-90" dirty="0"/>
              <a:t>Divisão 70% Treino 20% validação e 10% teste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27C1178-FDDC-7EDE-F27F-DAF5BB08E275}"/>
              </a:ext>
            </a:extLst>
          </p:cNvPr>
          <p:cNvSpPr txBox="1"/>
          <p:nvPr/>
        </p:nvSpPr>
        <p:spPr>
          <a:xfrm rot="17843175">
            <a:off x="8476481" y="8962075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CAMINHÃO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65D50BF-97FF-961C-ACBB-1B24F965A181}"/>
              </a:ext>
            </a:extLst>
          </p:cNvPr>
          <p:cNvSpPr txBox="1"/>
          <p:nvPr/>
        </p:nvSpPr>
        <p:spPr>
          <a:xfrm rot="17843175">
            <a:off x="10019551" y="8852072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CARRO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10F74D1-8842-864A-4B4D-E503D9A161CF}"/>
              </a:ext>
            </a:extLst>
          </p:cNvPr>
          <p:cNvSpPr txBox="1"/>
          <p:nvPr/>
        </p:nvSpPr>
        <p:spPr>
          <a:xfrm rot="17843175">
            <a:off x="11592326" y="8767382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MOTO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2749E2B-0414-F37F-A490-AD831CE1945A}"/>
              </a:ext>
            </a:extLst>
          </p:cNvPr>
          <p:cNvSpPr txBox="1"/>
          <p:nvPr/>
        </p:nvSpPr>
        <p:spPr>
          <a:xfrm rot="17843175">
            <a:off x="12824750" y="888196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ONIBUS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B2479EC-2389-1588-3E1E-D1C4B921FC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35" b="6050"/>
          <a:stretch/>
        </p:blipFill>
        <p:spPr>
          <a:xfrm>
            <a:off x="7702550" y="3930649"/>
            <a:ext cx="7664478" cy="44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94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84550" y="8268161"/>
            <a:ext cx="2214640" cy="2030002"/>
          </a:xfrm>
          <a:prstGeom prst="rect">
            <a:avLst/>
          </a:prstGeom>
        </p:spPr>
      </p:pic>
      <p:sp>
        <p:nvSpPr>
          <p:cNvPr id="11" name="object 18">
            <a:extLst>
              <a:ext uri="{FF2B5EF4-FFF2-40B4-BE49-F238E27FC236}">
                <a16:creationId xmlns:a16="http://schemas.microsoft.com/office/drawing/2014/main" id="{B3685C4F-58B3-986A-F8D9-A96E3E03B9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3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Mapeamento da área de interesse</a:t>
            </a:r>
            <a:endParaRPr spc="-90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96ABFEEE-6A67-3B95-EB29-D3AEE4AA9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04" y="1996728"/>
            <a:ext cx="12841492" cy="72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78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84550" y="8268161"/>
            <a:ext cx="2214640" cy="2030002"/>
          </a:xfrm>
          <a:prstGeom prst="rect">
            <a:avLst/>
          </a:prstGeom>
        </p:spPr>
      </p:pic>
      <p:sp>
        <p:nvSpPr>
          <p:cNvPr id="11" name="object 18">
            <a:extLst>
              <a:ext uri="{FF2B5EF4-FFF2-40B4-BE49-F238E27FC236}">
                <a16:creationId xmlns:a16="http://schemas.microsoft.com/office/drawing/2014/main" id="{B3685C4F-58B3-986A-F8D9-A96E3E03B9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3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Cálculo da Velocidade</a:t>
            </a:r>
            <a:endParaRPr spc="-9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4EFEEB7-162D-A41A-EDD7-EFFB2BC5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399" y="1951366"/>
            <a:ext cx="10795902" cy="752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51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46550" y="8987499"/>
            <a:ext cx="1452640" cy="1310664"/>
          </a:xfrm>
          <a:prstGeom prst="rect">
            <a:avLst/>
          </a:prstGeom>
        </p:spPr>
      </p:pic>
      <p:sp>
        <p:nvSpPr>
          <p:cNvPr id="11" name="object 18">
            <a:extLst>
              <a:ext uri="{FF2B5EF4-FFF2-40B4-BE49-F238E27FC236}">
                <a16:creationId xmlns:a16="http://schemas.microsoft.com/office/drawing/2014/main" id="{B3685C4F-58B3-986A-F8D9-A96E3E03B9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3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Cálculo da Distância</a:t>
            </a:r>
            <a:endParaRPr spc="-9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FA6EE53-2FDD-B132-2B63-4B0B8260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9611" y="2694117"/>
            <a:ext cx="7240641" cy="6170284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12592C34-532E-48B4-1394-8925A2347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49" y="3076985"/>
            <a:ext cx="6880691" cy="5191176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4EB65225-C490-944E-0D9E-DF248E1985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514" r="7778"/>
          <a:stretch/>
        </p:blipFill>
        <p:spPr>
          <a:xfrm>
            <a:off x="4518942" y="7039347"/>
            <a:ext cx="6324600" cy="2945670"/>
          </a:xfrm>
          <a:prstGeom prst="rect">
            <a:avLst/>
          </a:prstGeom>
        </p:spPr>
      </p:pic>
      <p:cxnSp>
        <p:nvCxnSpPr>
          <p:cNvPr id="34" name="Conector: Curvo 33">
            <a:extLst>
              <a:ext uri="{FF2B5EF4-FFF2-40B4-BE49-F238E27FC236}">
                <a16:creationId xmlns:a16="http://schemas.microsoft.com/office/drawing/2014/main" id="{6B97E0A5-54C5-999E-A1C3-EF39434C5154}"/>
              </a:ext>
            </a:extLst>
          </p:cNvPr>
          <p:cNvCxnSpPr>
            <a:cxnSpLocks/>
            <a:endCxn id="31" idx="0"/>
          </p:cNvCxnSpPr>
          <p:nvPr/>
        </p:nvCxnSpPr>
        <p:spPr>
          <a:xfrm rot="5400000">
            <a:off x="6413072" y="-1134353"/>
            <a:ext cx="1778362" cy="6644315"/>
          </a:xfrm>
          <a:prstGeom prst="curvedConnector3">
            <a:avLst/>
          </a:prstGeom>
          <a:ln w="57150">
            <a:solidFill>
              <a:srgbClr val="15FF4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Curvo 35">
            <a:extLst>
              <a:ext uri="{FF2B5EF4-FFF2-40B4-BE49-F238E27FC236}">
                <a16:creationId xmlns:a16="http://schemas.microsoft.com/office/drawing/2014/main" id="{2004C23D-DC51-D607-73DB-8AB442793FF3}"/>
              </a:ext>
            </a:extLst>
          </p:cNvPr>
          <p:cNvCxnSpPr>
            <a:cxnSpLocks/>
            <a:endCxn id="32" idx="0"/>
          </p:cNvCxnSpPr>
          <p:nvPr/>
        </p:nvCxnSpPr>
        <p:spPr>
          <a:xfrm rot="5400000">
            <a:off x="6282464" y="2697401"/>
            <a:ext cx="5740724" cy="2943168"/>
          </a:xfrm>
          <a:prstGeom prst="curvedConnector3">
            <a:avLst>
              <a:gd name="adj1" fmla="val 26915"/>
            </a:avLst>
          </a:prstGeom>
          <a:ln w="57150">
            <a:solidFill>
              <a:srgbClr val="15FF4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8C7D95A8-56B7-D22A-94A3-5EE84C06864D}"/>
              </a:ext>
            </a:extLst>
          </p:cNvPr>
          <p:cNvCxnSpPr>
            <a:cxnSpLocks/>
            <a:endCxn id="16" idx="0"/>
          </p:cNvCxnSpPr>
          <p:nvPr/>
        </p:nvCxnSpPr>
        <p:spPr>
          <a:xfrm rot="16200000" flipH="1">
            <a:off x="13609804" y="1643989"/>
            <a:ext cx="1406032" cy="694224"/>
          </a:xfrm>
          <a:prstGeom prst="curvedConnector3">
            <a:avLst>
              <a:gd name="adj1" fmla="val 50000"/>
            </a:avLst>
          </a:prstGeom>
          <a:ln w="57150">
            <a:solidFill>
              <a:srgbClr val="0768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Elipse 61">
            <a:extLst>
              <a:ext uri="{FF2B5EF4-FFF2-40B4-BE49-F238E27FC236}">
                <a16:creationId xmlns:a16="http://schemas.microsoft.com/office/drawing/2014/main" id="{E1F91F1A-7BA7-2BF9-941B-6BECB037DC63}"/>
              </a:ext>
            </a:extLst>
          </p:cNvPr>
          <p:cNvSpPr/>
          <p:nvPr/>
        </p:nvSpPr>
        <p:spPr>
          <a:xfrm>
            <a:off x="9172730" y="359579"/>
            <a:ext cx="6757596" cy="1323295"/>
          </a:xfrm>
          <a:prstGeom prst="ellipse">
            <a:avLst/>
          </a:prstGeom>
          <a:gradFill>
            <a:gsLst>
              <a:gs pos="0">
                <a:srgbClr val="67F983"/>
              </a:gs>
              <a:gs pos="37000">
                <a:srgbClr val="9BFFC8"/>
              </a:gs>
              <a:gs pos="49000">
                <a:srgbClr val="FFFFFF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object 18">
            <a:extLst>
              <a:ext uri="{FF2B5EF4-FFF2-40B4-BE49-F238E27FC236}">
                <a16:creationId xmlns:a16="http://schemas.microsoft.com/office/drawing/2014/main" id="{6262D067-C2E0-1A3B-7A26-419FE832ABA8}"/>
              </a:ext>
            </a:extLst>
          </p:cNvPr>
          <p:cNvSpPr txBox="1">
            <a:spLocks/>
          </p:cNvSpPr>
          <p:nvPr/>
        </p:nvSpPr>
        <p:spPr>
          <a:xfrm>
            <a:off x="7960791" y="1076768"/>
            <a:ext cx="60559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pt-BR" sz="2800" spc="-90" dirty="0">
                <a:solidFill>
                  <a:srgbClr val="15FF42"/>
                </a:solidFill>
              </a:rPr>
              <a:t>Funções</a:t>
            </a:r>
          </a:p>
        </p:txBody>
      </p:sp>
      <p:sp>
        <p:nvSpPr>
          <p:cNvPr id="64" name="object 18">
            <a:extLst>
              <a:ext uri="{FF2B5EF4-FFF2-40B4-BE49-F238E27FC236}">
                <a16:creationId xmlns:a16="http://schemas.microsoft.com/office/drawing/2014/main" id="{382BF7EE-52F4-0C36-9D77-77442CD2B62A}"/>
              </a:ext>
            </a:extLst>
          </p:cNvPr>
          <p:cNvSpPr txBox="1">
            <a:spLocks/>
          </p:cNvSpPr>
          <p:nvPr/>
        </p:nvSpPr>
        <p:spPr>
          <a:xfrm>
            <a:off x="10828984" y="562941"/>
            <a:ext cx="60559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ea typeface="+mj-ea"/>
                <a:cs typeface="Liberation Sans Narrow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pt-BR" sz="2800" spc="-90" dirty="0">
                <a:solidFill>
                  <a:srgbClr val="076800"/>
                </a:solidFill>
              </a:rPr>
              <a:t>Código principal</a:t>
            </a:r>
          </a:p>
        </p:txBody>
      </p:sp>
    </p:spTree>
    <p:extLst>
      <p:ext uri="{BB962C8B-B14F-4D97-AF65-F5344CB8AC3E}">
        <p14:creationId xmlns:p14="http://schemas.microsoft.com/office/powerpoint/2010/main" val="710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1352</TotalTime>
  <Words>697</Words>
  <Application>Microsoft Office PowerPoint</Application>
  <PresentationFormat>Personalizar</PresentationFormat>
  <Paragraphs>120</Paragraphs>
  <Slides>25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9" baseType="lpstr">
      <vt:lpstr>Arial</vt:lpstr>
      <vt:lpstr>Liberation Sans Narrow</vt:lpstr>
      <vt:lpstr>Trebuchet MS</vt:lpstr>
      <vt:lpstr>Office Theme</vt:lpstr>
      <vt:lpstr>Apresentação do PowerPoint</vt:lpstr>
      <vt:lpstr>Objetivos do projeto</vt:lpstr>
      <vt:lpstr>Desafios atuais para computação de borda e visão computacional</vt:lpstr>
      <vt:lpstr>Dispositivos e arquitetura da solução</vt:lpstr>
      <vt:lpstr>Apresentação do PowerPoint</vt:lpstr>
      <vt:lpstr>Apresentação do PowerPoint</vt:lpstr>
      <vt:lpstr>Mapeamento da área de interesse</vt:lpstr>
      <vt:lpstr>Cálculo da Velocidade</vt:lpstr>
      <vt:lpstr>Cálculo da Distância</vt:lpstr>
      <vt:lpstr>Apresentação do PowerPoint</vt:lpstr>
      <vt:lpstr>Apresentação do PowerPoint</vt:lpstr>
      <vt:lpstr>Apresentação do PowerPoint</vt:lpstr>
      <vt:lpstr>Apresentação do PowerPoint</vt:lpstr>
      <vt:lpstr>Resultados </vt:lpstr>
      <vt:lpstr>Apresentação do PowerPoint</vt:lpstr>
      <vt:lpstr>Apresentação do PowerPoint</vt:lpstr>
      <vt:lpstr>Apresentação do PowerPoint</vt:lpstr>
      <vt:lpstr>Apresentação do PowerPoint</vt:lpstr>
      <vt:lpstr>Edge Computing Use Cases in Vehicle Tracking</vt:lpstr>
      <vt:lpstr>Apresentação do PowerPoint</vt:lpstr>
      <vt:lpstr>Implementação da solução</vt:lpstr>
      <vt:lpstr>Estudo de caso</vt:lpstr>
      <vt:lpstr>Conclusão</vt:lpstr>
      <vt:lpstr>Segurança dos dados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cp:lastModifiedBy>Hyago Silva</cp:lastModifiedBy>
  <cp:revision>8</cp:revision>
  <dcterms:created xsi:type="dcterms:W3CDTF">2024-05-29T12:43:17Z</dcterms:created>
  <dcterms:modified xsi:type="dcterms:W3CDTF">2024-06-20T02:33:03Z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2024-05-29T00:00:00Z</vt:filetime>
  </property>
  <property fmtid="{D5CDD505-2E9C-101B-9397-08002B2CF9AE}" pid="5" name="Producer">
    <vt:lpwstr>3-Heights(TM) PDF Security Shell 4.8.25.2 (http://www.pdf-tools.com)</vt:lpwstr>
  </property>
</Properties>
</file>